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57" r:id="rId4"/>
    <p:sldId id="258" r:id="rId5"/>
    <p:sldId id="270" r:id="rId6"/>
    <p:sldId id="271" r:id="rId7"/>
    <p:sldId id="259" r:id="rId8"/>
    <p:sldId id="272" r:id="rId9"/>
    <p:sldId id="273" r:id="rId10"/>
    <p:sldId id="260" r:id="rId11"/>
    <p:sldId id="274" r:id="rId12"/>
    <p:sldId id="275" r:id="rId13"/>
    <p:sldId id="261" r:id="rId14"/>
    <p:sldId id="278" r:id="rId15"/>
    <p:sldId id="262" r:id="rId16"/>
    <p:sldId id="276" r:id="rId17"/>
    <p:sldId id="279" r:id="rId18"/>
    <p:sldId id="293" r:id="rId19"/>
    <p:sldId id="263" r:id="rId20"/>
    <p:sldId id="280" r:id="rId21"/>
    <p:sldId id="281" r:id="rId22"/>
    <p:sldId id="264" r:id="rId23"/>
    <p:sldId id="282" r:id="rId24"/>
    <p:sldId id="283" r:id="rId25"/>
    <p:sldId id="265" r:id="rId26"/>
    <p:sldId id="284" r:id="rId27"/>
    <p:sldId id="285" r:id="rId28"/>
    <p:sldId id="266" r:id="rId29"/>
    <p:sldId id="286" r:id="rId30"/>
    <p:sldId id="287" r:id="rId31"/>
    <p:sldId id="267" r:id="rId32"/>
    <p:sldId id="288" r:id="rId33"/>
    <p:sldId id="289" r:id="rId34"/>
    <p:sldId id="268" r:id="rId35"/>
    <p:sldId id="290" r:id="rId36"/>
    <p:sldId id="291" r:id="rId37"/>
    <p:sldId id="269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13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774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670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032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2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51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2144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86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767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22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392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4/16/2023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4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D7EC86-7CB9-431D-8AC3-8AAF0440B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4B9777F-B610-419B-9193-80306388F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!!Arc">
            <a:extLst>
              <a:ext uri="{FF2B5EF4-FFF2-40B4-BE49-F238E27FC236}">
                <a16:creationId xmlns:a16="http://schemas.microsoft.com/office/drawing/2014/main" id="{311F016A-A753-449B-9EA6-322199B71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C7752E-9C59-B8DE-FCB1-45C56558F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342" y="2470510"/>
            <a:ext cx="4991418" cy="23876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C000"/>
                </a:solidFill>
              </a:rPr>
              <a:t>LIFETRAPS Pt.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15957-AEA4-135E-DA08-E12422AC0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5847" y="4885056"/>
            <a:ext cx="4737418" cy="1655762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SHANORAH ALEXANDRE, M.S.</a:t>
            </a:r>
          </a:p>
        </p:txBody>
      </p:sp>
      <p:pic>
        <p:nvPicPr>
          <p:cNvPr id="4" name="Picture 3" descr="Colorful patterns on the sky">
            <a:extLst>
              <a:ext uri="{FF2B5EF4-FFF2-40B4-BE49-F238E27FC236}">
                <a16:creationId xmlns:a16="http://schemas.microsoft.com/office/drawing/2014/main" id="{DCD8BBA3-C6E3-B93F-4A47-65A28ADC4C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711" r="25429" b="-2"/>
          <a:stretch/>
        </p:blipFill>
        <p:spPr>
          <a:xfrm>
            <a:off x="6145078" y="0"/>
            <a:ext cx="6458232" cy="6858001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</p:spPr>
      </p:pic>
      <p:sp>
        <p:nvSpPr>
          <p:cNvPr id="15" name="!!Rectangle">
            <a:extLst>
              <a:ext uri="{FF2B5EF4-FFF2-40B4-BE49-F238E27FC236}">
                <a16:creationId xmlns:a16="http://schemas.microsoft.com/office/drawing/2014/main" id="{95106A28-883A-4993-BF9E-C403B81A8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!!Oval">
            <a:extLst>
              <a:ext uri="{FF2B5EF4-FFF2-40B4-BE49-F238E27FC236}">
                <a16:creationId xmlns:a16="http://schemas.microsoft.com/office/drawing/2014/main" id="{F5AE4E4F-9F4C-43ED-8299-9BD63B74E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4646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0AFB-F622-AF38-49DC-CF3A64564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24448"/>
            <a:ext cx="10515600" cy="1325563"/>
          </a:xfrm>
        </p:spPr>
        <p:txBody>
          <a:bodyPr/>
          <a:lstStyle/>
          <a:p>
            <a:r>
              <a:rPr lang="en-US" dirty="0"/>
              <a:t>The Emotional Deprivation Lifetrap </a:t>
            </a:r>
            <a:r>
              <a:rPr lang="en-US" sz="2400" dirty="0"/>
              <a:t>(I’ll never get the love I need)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71055-FEEB-BC99-6DFC-D8DEB10A2B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need more than I get.</a:t>
            </a:r>
          </a:p>
          <a:p>
            <a:r>
              <a:rPr lang="en-US" dirty="0"/>
              <a:t>No one really understand me.</a:t>
            </a:r>
          </a:p>
          <a:p>
            <a:r>
              <a:rPr lang="en-US" dirty="0"/>
              <a:t>I am often attracted to cold partners who can’t meet my needs.</a:t>
            </a:r>
          </a:p>
          <a:p>
            <a:r>
              <a:rPr lang="en-US" dirty="0"/>
              <a:t>I feel disconnected, even from the people who are closest to me. </a:t>
            </a:r>
          </a:p>
          <a:p>
            <a:r>
              <a:rPr lang="en-US" dirty="0"/>
              <a:t>I have not had one special person I love who wants to share him/herself with me and cares deeply about what happened to me.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B433AB-2232-B587-35B9-5D7F958071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 one is there t give me warmth holding and affection.</a:t>
            </a:r>
          </a:p>
          <a:p>
            <a:r>
              <a:rPr lang="en-US" dirty="0"/>
              <a:t>I do not have someone who really listens and is tuned into my true needs and feelings.</a:t>
            </a:r>
          </a:p>
          <a:p>
            <a:r>
              <a:rPr lang="en-US" dirty="0"/>
              <a:t>It is hard for me to let people guide or protect me even though it is what I want inside.</a:t>
            </a:r>
          </a:p>
          <a:p>
            <a:r>
              <a:rPr lang="en-US" dirty="0"/>
              <a:t>It is hard for me to let people love me. </a:t>
            </a:r>
          </a:p>
          <a:p>
            <a:r>
              <a:rPr lang="en-US" dirty="0"/>
              <a:t>I am lonely a lot of time.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5F5B8286-EF13-653C-6E43-AF8805554272}"/>
              </a:ext>
            </a:extLst>
          </p:cNvPr>
          <p:cNvSpPr/>
          <p:nvPr/>
        </p:nvSpPr>
        <p:spPr>
          <a:xfrm>
            <a:off x="4130040" y="1117600"/>
            <a:ext cx="2159000" cy="6644640"/>
          </a:xfrm>
          <a:prstGeom prst="arc">
            <a:avLst>
              <a:gd name="adj1" fmla="val 16200000"/>
              <a:gd name="adj2" fmla="val 271432"/>
            </a:avLst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38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B3D51-A3A3-9EC6-6C12-9805AF49F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in the Early Stages of Dating</a:t>
            </a:r>
          </a:p>
        </p:txBody>
      </p:sp>
      <p:sp>
        <p:nvSpPr>
          <p:cNvPr id="5" name="Star: 4 Points 4">
            <a:extLst>
              <a:ext uri="{FF2B5EF4-FFF2-40B4-BE49-F238E27FC236}">
                <a16:creationId xmlns:a16="http://schemas.microsoft.com/office/drawing/2014/main" id="{1C6C7B92-C1BC-07C6-4418-F13697561489}"/>
              </a:ext>
            </a:extLst>
          </p:cNvPr>
          <p:cNvSpPr/>
          <p:nvPr/>
        </p:nvSpPr>
        <p:spPr>
          <a:xfrm>
            <a:off x="4191000" y="960120"/>
            <a:ext cx="2814320" cy="4937760"/>
          </a:xfrm>
          <a:prstGeom prst="star4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FA4BB-6E70-BFC2-E12D-D75ACE18C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8440" y="1546542"/>
            <a:ext cx="5181600" cy="4351338"/>
          </a:xfrm>
        </p:spPr>
        <p:txBody>
          <a:bodyPr/>
          <a:lstStyle/>
          <a:p>
            <a:r>
              <a:rPr lang="en-US" dirty="0"/>
              <a:t>Don’t listen to me</a:t>
            </a:r>
          </a:p>
          <a:p>
            <a:r>
              <a:rPr lang="en-US" dirty="0"/>
              <a:t>Does all the talking</a:t>
            </a:r>
          </a:p>
          <a:p>
            <a:r>
              <a:rPr lang="en-US" dirty="0"/>
              <a:t>Not comfortable touching or kissing me</a:t>
            </a:r>
          </a:p>
          <a:p>
            <a:r>
              <a:rPr lang="en-US" dirty="0"/>
              <a:t>Only sporadically available</a:t>
            </a:r>
          </a:p>
          <a:p>
            <a:r>
              <a:rPr lang="en-US" dirty="0"/>
              <a:t>Cold and aloof</a:t>
            </a:r>
          </a:p>
          <a:p>
            <a:r>
              <a:rPr lang="en-US" dirty="0"/>
              <a:t>Giving much more than you are getting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941A0B-326C-0699-C642-5599F9F865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Much more interested in getting close than he or she is</a:t>
            </a:r>
          </a:p>
          <a:p>
            <a:r>
              <a:rPr lang="en-US" dirty="0"/>
              <a:t>Not there for you when you feel vulnerable</a:t>
            </a:r>
          </a:p>
          <a:p>
            <a:r>
              <a:rPr lang="en-US" dirty="0"/>
              <a:t>Less available he or she is, more obsess you are</a:t>
            </a:r>
          </a:p>
          <a:p>
            <a:r>
              <a:rPr lang="en-US" dirty="0"/>
              <a:t>Does not understand your feelings.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593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70CA8-C164-32CA-CAF9-471E8484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Deprivation in a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091E3-CD2F-4F8C-6917-3FAD51B7DC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Don’t tell your partner hat you need, then feel disappointed when your needs are not met</a:t>
            </a:r>
          </a:p>
          <a:p>
            <a:r>
              <a:rPr lang="en-US" dirty="0"/>
              <a:t>Don’t tell how you feel, disappointed when you are not understood</a:t>
            </a:r>
          </a:p>
          <a:p>
            <a:r>
              <a:rPr lang="en-US" dirty="0"/>
              <a:t>Don’t allow yourself to be vulnerable, so that your partner can protect  or guide you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F18DEE-4231-3D92-0CAA-1943E3C4E3F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Feel deprived, but you don’t say anything; harbor resentment</a:t>
            </a:r>
          </a:p>
          <a:p>
            <a:r>
              <a:rPr lang="en-US" dirty="0"/>
              <a:t>Become angry and demanding</a:t>
            </a:r>
          </a:p>
          <a:p>
            <a:r>
              <a:rPr lang="en-US" dirty="0"/>
              <a:t>Constantly accuse your partner of not caring enough about you.</a:t>
            </a:r>
          </a:p>
          <a:p>
            <a:r>
              <a:rPr lang="en-US" dirty="0"/>
              <a:t>Become distant and unreachable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B3BE50B-6B7B-12D2-0136-D577B56122F0}"/>
              </a:ext>
            </a:extLst>
          </p:cNvPr>
          <p:cNvSpPr/>
          <p:nvPr/>
        </p:nvSpPr>
        <p:spPr>
          <a:xfrm>
            <a:off x="9661697" y="1097280"/>
            <a:ext cx="2164543" cy="5201920"/>
          </a:xfrm>
          <a:custGeom>
            <a:avLst/>
            <a:gdLst>
              <a:gd name="connsiteX0" fmla="*/ 1585423 w 2164543"/>
              <a:gd name="connsiteY0" fmla="*/ 0 h 5201920"/>
              <a:gd name="connsiteX1" fmla="*/ 406863 w 2164543"/>
              <a:gd name="connsiteY1" fmla="*/ 304800 h 5201920"/>
              <a:gd name="connsiteX2" fmla="*/ 71583 w 2164543"/>
              <a:gd name="connsiteY2" fmla="*/ 548640 h 5201920"/>
              <a:gd name="connsiteX3" fmla="*/ 477983 w 2164543"/>
              <a:gd name="connsiteY3" fmla="*/ 660400 h 5201920"/>
              <a:gd name="connsiteX4" fmla="*/ 1351743 w 2164543"/>
              <a:gd name="connsiteY4" fmla="*/ 751840 h 5201920"/>
              <a:gd name="connsiteX5" fmla="*/ 2073103 w 2164543"/>
              <a:gd name="connsiteY5" fmla="*/ 1259840 h 5201920"/>
              <a:gd name="connsiteX6" fmla="*/ 2093423 w 2164543"/>
              <a:gd name="connsiteY6" fmla="*/ 1483360 h 5201920"/>
              <a:gd name="connsiteX7" fmla="*/ 2062943 w 2164543"/>
              <a:gd name="connsiteY7" fmla="*/ 1686560 h 5201920"/>
              <a:gd name="connsiteX8" fmla="*/ 1869903 w 2164543"/>
              <a:gd name="connsiteY8" fmla="*/ 2042160 h 5201920"/>
              <a:gd name="connsiteX9" fmla="*/ 1788623 w 2164543"/>
              <a:gd name="connsiteY9" fmla="*/ 2133600 h 5201920"/>
              <a:gd name="connsiteX10" fmla="*/ 1565103 w 2164543"/>
              <a:gd name="connsiteY10" fmla="*/ 2214880 h 5201920"/>
              <a:gd name="connsiteX11" fmla="*/ 1128223 w 2164543"/>
              <a:gd name="connsiteY11" fmla="*/ 2225040 h 5201920"/>
              <a:gd name="connsiteX12" fmla="*/ 874223 w 2164543"/>
              <a:gd name="connsiteY12" fmla="*/ 2194560 h 5201920"/>
              <a:gd name="connsiteX13" fmla="*/ 731983 w 2164543"/>
              <a:gd name="connsiteY13" fmla="*/ 2184400 h 5201920"/>
              <a:gd name="connsiteX14" fmla="*/ 1118063 w 2164543"/>
              <a:gd name="connsiteY14" fmla="*/ 2123440 h 5201920"/>
              <a:gd name="connsiteX15" fmla="*/ 2093423 w 2164543"/>
              <a:gd name="connsiteY15" fmla="*/ 2651760 h 5201920"/>
              <a:gd name="connsiteX16" fmla="*/ 2144223 w 2164543"/>
              <a:gd name="connsiteY16" fmla="*/ 2875280 h 5201920"/>
              <a:gd name="connsiteX17" fmla="*/ 2062943 w 2164543"/>
              <a:gd name="connsiteY17" fmla="*/ 3220720 h 5201920"/>
              <a:gd name="connsiteX18" fmla="*/ 1910543 w 2164543"/>
              <a:gd name="connsiteY18" fmla="*/ 3464560 h 5201920"/>
              <a:gd name="connsiteX19" fmla="*/ 1595583 w 2164543"/>
              <a:gd name="connsiteY19" fmla="*/ 3891280 h 5201920"/>
              <a:gd name="connsiteX20" fmla="*/ 1189183 w 2164543"/>
              <a:gd name="connsiteY20" fmla="*/ 4246880 h 5201920"/>
              <a:gd name="connsiteX21" fmla="*/ 1260303 w 2164543"/>
              <a:gd name="connsiteY21" fmla="*/ 4013200 h 5201920"/>
              <a:gd name="connsiteX22" fmla="*/ 1890223 w 2164543"/>
              <a:gd name="connsiteY22" fmla="*/ 3972560 h 5201920"/>
              <a:gd name="connsiteX23" fmla="*/ 2062943 w 2164543"/>
              <a:gd name="connsiteY23" fmla="*/ 4145280 h 5201920"/>
              <a:gd name="connsiteX24" fmla="*/ 2164543 w 2164543"/>
              <a:gd name="connsiteY24" fmla="*/ 4511040 h 5201920"/>
              <a:gd name="connsiteX25" fmla="*/ 2052783 w 2164543"/>
              <a:gd name="connsiteY25" fmla="*/ 4836160 h 5201920"/>
              <a:gd name="connsiteX26" fmla="*/ 2001983 w 2164543"/>
              <a:gd name="connsiteY26" fmla="*/ 4927600 h 5201920"/>
              <a:gd name="connsiteX27" fmla="*/ 1727663 w 2164543"/>
              <a:gd name="connsiteY27" fmla="*/ 5059680 h 5201920"/>
              <a:gd name="connsiteX28" fmla="*/ 1361903 w 2164543"/>
              <a:gd name="connsiteY28" fmla="*/ 5201920 h 5201920"/>
              <a:gd name="connsiteX29" fmla="*/ 823423 w 2164543"/>
              <a:gd name="connsiteY29" fmla="*/ 5140960 h 5201920"/>
              <a:gd name="connsiteX30" fmla="*/ 315423 w 2164543"/>
              <a:gd name="connsiteY30" fmla="*/ 4856480 h 5201920"/>
              <a:gd name="connsiteX31" fmla="*/ 152863 w 2164543"/>
              <a:gd name="connsiteY31" fmla="*/ 4734560 h 5201920"/>
              <a:gd name="connsiteX32" fmla="*/ 10623 w 2164543"/>
              <a:gd name="connsiteY32" fmla="*/ 4592320 h 5201920"/>
              <a:gd name="connsiteX33" fmla="*/ 463 w 2164543"/>
              <a:gd name="connsiteY33" fmla="*/ 4480560 h 5201920"/>
              <a:gd name="connsiteX34" fmla="*/ 10623 w 2164543"/>
              <a:gd name="connsiteY34" fmla="*/ 4439920 h 5201920"/>
              <a:gd name="connsiteX35" fmla="*/ 132543 w 2164543"/>
              <a:gd name="connsiteY35" fmla="*/ 4490720 h 5201920"/>
              <a:gd name="connsiteX36" fmla="*/ 183343 w 2164543"/>
              <a:gd name="connsiteY36" fmla="*/ 4551680 h 5201920"/>
              <a:gd name="connsiteX37" fmla="*/ 203663 w 2164543"/>
              <a:gd name="connsiteY37" fmla="*/ 4632960 h 5201920"/>
              <a:gd name="connsiteX38" fmla="*/ 213823 w 2164543"/>
              <a:gd name="connsiteY38" fmla="*/ 4663440 h 520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164543" h="5201920">
                <a:moveTo>
                  <a:pt x="1585423" y="0"/>
                </a:moveTo>
                <a:cubicBezTo>
                  <a:pt x="986267" y="80484"/>
                  <a:pt x="909706" y="28849"/>
                  <a:pt x="406863" y="304800"/>
                </a:cubicBezTo>
                <a:cubicBezTo>
                  <a:pt x="285716" y="371283"/>
                  <a:pt x="71583" y="548640"/>
                  <a:pt x="71583" y="548640"/>
                </a:cubicBezTo>
                <a:cubicBezTo>
                  <a:pt x="-1546" y="731463"/>
                  <a:pt x="28846" y="607767"/>
                  <a:pt x="477983" y="660400"/>
                </a:cubicBezTo>
                <a:cubicBezTo>
                  <a:pt x="768837" y="694484"/>
                  <a:pt x="1060490" y="721360"/>
                  <a:pt x="1351743" y="751840"/>
                </a:cubicBezTo>
                <a:cubicBezTo>
                  <a:pt x="1663075" y="904569"/>
                  <a:pt x="1932053" y="935425"/>
                  <a:pt x="2073103" y="1259840"/>
                </a:cubicBezTo>
                <a:cubicBezTo>
                  <a:pt x="2102933" y="1328450"/>
                  <a:pt x="2086650" y="1408853"/>
                  <a:pt x="2093423" y="1483360"/>
                </a:cubicBezTo>
                <a:cubicBezTo>
                  <a:pt x="2083263" y="1551093"/>
                  <a:pt x="2082624" y="1620957"/>
                  <a:pt x="2062943" y="1686560"/>
                </a:cubicBezTo>
                <a:cubicBezTo>
                  <a:pt x="2025645" y="1810888"/>
                  <a:pt x="1947605" y="1938558"/>
                  <a:pt x="1869903" y="2042160"/>
                </a:cubicBezTo>
                <a:cubicBezTo>
                  <a:pt x="1845434" y="2074785"/>
                  <a:pt x="1824103" y="2113495"/>
                  <a:pt x="1788623" y="2133600"/>
                </a:cubicBezTo>
                <a:cubicBezTo>
                  <a:pt x="1719648" y="2172686"/>
                  <a:pt x="1643634" y="2204007"/>
                  <a:pt x="1565103" y="2214880"/>
                </a:cubicBezTo>
                <a:cubicBezTo>
                  <a:pt x="1420814" y="2234859"/>
                  <a:pt x="1273850" y="2221653"/>
                  <a:pt x="1128223" y="2225040"/>
                </a:cubicBezTo>
                <a:lnTo>
                  <a:pt x="874223" y="2194560"/>
                </a:lnTo>
                <a:cubicBezTo>
                  <a:pt x="826937" y="2189710"/>
                  <a:pt x="686350" y="2197710"/>
                  <a:pt x="731983" y="2184400"/>
                </a:cubicBezTo>
                <a:cubicBezTo>
                  <a:pt x="857059" y="2147919"/>
                  <a:pt x="989370" y="2143760"/>
                  <a:pt x="1118063" y="2123440"/>
                </a:cubicBezTo>
                <a:cubicBezTo>
                  <a:pt x="1442473" y="2253204"/>
                  <a:pt x="1875395" y="2328235"/>
                  <a:pt x="2093423" y="2651760"/>
                </a:cubicBezTo>
                <a:cubicBezTo>
                  <a:pt x="2136123" y="2715121"/>
                  <a:pt x="2127290" y="2800773"/>
                  <a:pt x="2144223" y="2875280"/>
                </a:cubicBezTo>
                <a:cubicBezTo>
                  <a:pt x="2117130" y="2990427"/>
                  <a:pt x="2106548" y="3110759"/>
                  <a:pt x="2062943" y="3220720"/>
                </a:cubicBezTo>
                <a:cubicBezTo>
                  <a:pt x="2027611" y="3309819"/>
                  <a:pt x="1965349" y="3385925"/>
                  <a:pt x="1910543" y="3464560"/>
                </a:cubicBezTo>
                <a:cubicBezTo>
                  <a:pt x="1809456" y="3609598"/>
                  <a:pt x="1724687" y="3770505"/>
                  <a:pt x="1595583" y="3891280"/>
                </a:cubicBezTo>
                <a:cubicBezTo>
                  <a:pt x="1253871" y="4210946"/>
                  <a:pt x="1400242" y="4106174"/>
                  <a:pt x="1189183" y="4246880"/>
                </a:cubicBezTo>
                <a:cubicBezTo>
                  <a:pt x="1212890" y="4168987"/>
                  <a:pt x="1201946" y="4069979"/>
                  <a:pt x="1260303" y="4013200"/>
                </a:cubicBezTo>
                <a:cubicBezTo>
                  <a:pt x="1492813" y="3786974"/>
                  <a:pt x="1637029" y="3901349"/>
                  <a:pt x="1890223" y="3972560"/>
                </a:cubicBezTo>
                <a:cubicBezTo>
                  <a:pt x="1947796" y="4030133"/>
                  <a:pt x="2017779" y="4077534"/>
                  <a:pt x="2062943" y="4145280"/>
                </a:cubicBezTo>
                <a:cubicBezTo>
                  <a:pt x="2164112" y="4297034"/>
                  <a:pt x="2153530" y="4356860"/>
                  <a:pt x="2164543" y="4511040"/>
                </a:cubicBezTo>
                <a:cubicBezTo>
                  <a:pt x="2117503" y="4710961"/>
                  <a:pt x="2142811" y="4656104"/>
                  <a:pt x="2052783" y="4836160"/>
                </a:cubicBezTo>
                <a:cubicBezTo>
                  <a:pt x="2037190" y="4867347"/>
                  <a:pt x="2030716" y="4907846"/>
                  <a:pt x="2001983" y="4927600"/>
                </a:cubicBezTo>
                <a:cubicBezTo>
                  <a:pt x="1918353" y="4985095"/>
                  <a:pt x="1821594" y="5021254"/>
                  <a:pt x="1727663" y="5059680"/>
                </a:cubicBezTo>
                <a:cubicBezTo>
                  <a:pt x="1457545" y="5170183"/>
                  <a:pt x="1579953" y="5124045"/>
                  <a:pt x="1361903" y="5201920"/>
                </a:cubicBezTo>
                <a:cubicBezTo>
                  <a:pt x="1182410" y="5181600"/>
                  <a:pt x="999174" y="5182701"/>
                  <a:pt x="823423" y="5140960"/>
                </a:cubicBezTo>
                <a:cubicBezTo>
                  <a:pt x="688112" y="5108824"/>
                  <a:pt x="429956" y="4935772"/>
                  <a:pt x="315423" y="4856480"/>
                </a:cubicBezTo>
                <a:cubicBezTo>
                  <a:pt x="259733" y="4817926"/>
                  <a:pt x="204048" y="4778921"/>
                  <a:pt x="152863" y="4734560"/>
                </a:cubicBezTo>
                <a:cubicBezTo>
                  <a:pt x="102192" y="4690645"/>
                  <a:pt x="10623" y="4592320"/>
                  <a:pt x="10623" y="4592320"/>
                </a:cubicBezTo>
                <a:cubicBezTo>
                  <a:pt x="7236" y="4555067"/>
                  <a:pt x="463" y="4517967"/>
                  <a:pt x="463" y="4480560"/>
                </a:cubicBezTo>
                <a:cubicBezTo>
                  <a:pt x="463" y="4466596"/>
                  <a:pt x="-3299" y="4438849"/>
                  <a:pt x="10623" y="4439920"/>
                </a:cubicBezTo>
                <a:cubicBezTo>
                  <a:pt x="54520" y="4443297"/>
                  <a:pt x="91903" y="4473787"/>
                  <a:pt x="132543" y="4490720"/>
                </a:cubicBezTo>
                <a:cubicBezTo>
                  <a:pt x="149476" y="4511040"/>
                  <a:pt x="171514" y="4528022"/>
                  <a:pt x="183343" y="4551680"/>
                </a:cubicBezTo>
                <a:cubicBezTo>
                  <a:pt x="195832" y="4576659"/>
                  <a:pt x="194832" y="4606466"/>
                  <a:pt x="203663" y="4632960"/>
                </a:cubicBezTo>
                <a:lnTo>
                  <a:pt x="213823" y="4663440"/>
                </a:lnTo>
              </a:path>
            </a:pathLst>
          </a:cu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01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C289A-4C20-07F6-758A-CC8B75B15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Social Exclusion Lifetrap </a:t>
            </a:r>
            <a:r>
              <a:rPr lang="en-US" sz="4000" dirty="0"/>
              <a:t>(I don’t fit 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D0EB3-FBAE-EE70-5956-CE94005BB1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feel very self-conscious in social situations</a:t>
            </a:r>
          </a:p>
          <a:p>
            <a:r>
              <a:rPr lang="en-US" dirty="0"/>
              <a:t>I feel dull and boring at parties and other gatherings I never know what to say.</a:t>
            </a:r>
          </a:p>
          <a:p>
            <a:r>
              <a:rPr lang="en-US" dirty="0"/>
              <a:t>The people I want as friends are above me in some ways (loon, popularity, wealth, status, education, career)</a:t>
            </a:r>
          </a:p>
          <a:p>
            <a:r>
              <a:rPr lang="en-US" dirty="0"/>
              <a:t>I would rather avoid than attend most social functions.</a:t>
            </a:r>
          </a:p>
          <a:p>
            <a:r>
              <a:rPr lang="en-US" dirty="0"/>
              <a:t>I feel unattractive_ too fat, thin, , tall, short, ugly,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A0582284-9735-4266-17A7-CFC756EC236B}"/>
              </a:ext>
            </a:extLst>
          </p:cNvPr>
          <p:cNvCxnSpPr/>
          <p:nvPr/>
        </p:nvCxnSpPr>
        <p:spPr>
          <a:xfrm rot="10800000" flipV="1">
            <a:off x="5628640" y="1137920"/>
            <a:ext cx="4470400" cy="3576320"/>
          </a:xfrm>
          <a:prstGeom prst="curvedConnector3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F4BACB-F79D-D542-5B1B-85D93C4369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feel fundamentally different from other people. </a:t>
            </a:r>
          </a:p>
          <a:p>
            <a:r>
              <a:rPr lang="en-US" dirty="0"/>
              <a:t>I do not belong anywhere. I am a loner.</a:t>
            </a:r>
          </a:p>
          <a:p>
            <a:r>
              <a:rPr lang="en-US" dirty="0"/>
              <a:t>I always feel on the outside of groups.</a:t>
            </a:r>
          </a:p>
          <a:p>
            <a:r>
              <a:rPr lang="en-US" dirty="0"/>
              <a:t>My family was different from the families around us.</a:t>
            </a:r>
          </a:p>
          <a:p>
            <a:r>
              <a:rPr lang="en-US" dirty="0"/>
              <a:t>I feel disconnected from the community at large.</a:t>
            </a:r>
          </a:p>
        </p:txBody>
      </p:sp>
    </p:spTree>
    <p:extLst>
      <p:ext uri="{BB962C8B-B14F-4D97-AF65-F5344CB8AC3E}">
        <p14:creationId xmlns:p14="http://schemas.microsoft.com/office/powerpoint/2010/main" val="1474083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FEA09-F066-EFE3-72C6-BC15297CA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Lifetrap in Work and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0AEBA-AF58-9F54-43C1-0881A59A76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Feeling different or inferior to the people around you</a:t>
            </a:r>
          </a:p>
          <a:p>
            <a:r>
              <a:rPr lang="en-US" dirty="0"/>
              <a:t>Exaggerate differences and minimize similarities</a:t>
            </a:r>
          </a:p>
          <a:p>
            <a:r>
              <a:rPr lang="en-US" dirty="0"/>
              <a:t>Feeling lonely even when you are with people</a:t>
            </a:r>
          </a:p>
          <a:p>
            <a:r>
              <a:rPr lang="en-US" dirty="0"/>
              <a:t>Keep to yourself</a:t>
            </a:r>
          </a:p>
          <a:p>
            <a:r>
              <a:rPr lang="en-US" dirty="0"/>
              <a:t>Nervous and self conscious around groups of people</a:t>
            </a:r>
          </a:p>
          <a:p>
            <a:r>
              <a:rPr lang="en-US" dirty="0"/>
              <a:t>Worry about saying or doing the wrong thing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57AE9-A232-BF55-72EF-42C0FCCC32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Avoid joining groups or being part of the community</a:t>
            </a:r>
          </a:p>
          <a:p>
            <a:r>
              <a:rPr lang="en-US" dirty="0"/>
              <a:t>Only spending time with our immediate family or with one or two friends</a:t>
            </a:r>
          </a:p>
          <a:p>
            <a:r>
              <a:rPr lang="en-US" dirty="0"/>
              <a:t>Keep secrets about your family for other people</a:t>
            </a:r>
          </a:p>
          <a:p>
            <a:r>
              <a:rPr lang="en-US" dirty="0"/>
              <a:t>Secrets life or feelings that you believe would lead to people use against you</a:t>
            </a:r>
          </a:p>
          <a:p>
            <a:r>
              <a:rPr lang="en-US" dirty="0"/>
              <a:t>Put a lot emphasis on overcoming your own family deficiencies 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6A45D64C-C6BC-D75E-CD75-C16BD1FAEE6D}"/>
              </a:ext>
            </a:extLst>
          </p:cNvPr>
          <p:cNvSpPr/>
          <p:nvPr/>
        </p:nvSpPr>
        <p:spPr>
          <a:xfrm>
            <a:off x="6908800" y="502920"/>
            <a:ext cx="1696720" cy="1005840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19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BAB92-A813-8B97-9C05-DAAD340CC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Dependence Lifetrap </a:t>
            </a:r>
            <a:r>
              <a:rPr lang="en-US" sz="3200" dirty="0"/>
              <a:t>(I can’t make it on my own)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02E0F-24C7-7B37-63FA-5A236986E5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feel more like a child than an adult when it comes to handling the responsibilities of daily life.</a:t>
            </a:r>
          </a:p>
          <a:p>
            <a:r>
              <a:rPr lang="en-US" dirty="0"/>
              <a:t>I am not capable of getting by on my own.</a:t>
            </a:r>
          </a:p>
          <a:p>
            <a:r>
              <a:rPr lang="en-US" dirty="0"/>
              <a:t>I cannot cope well on my own</a:t>
            </a:r>
          </a:p>
          <a:p>
            <a:r>
              <a:rPr lang="en-US" dirty="0"/>
              <a:t>Other people can take care of me better than I can take care of myself.</a:t>
            </a:r>
          </a:p>
          <a:p>
            <a:r>
              <a:rPr lang="en-US" dirty="0"/>
              <a:t>I have trouble tackling new tasks unless I have someone to guide me 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8E8EF-A99C-91C6-CB6D-37B7C87BDA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cannot do anything right.</a:t>
            </a:r>
          </a:p>
          <a:p>
            <a:r>
              <a:rPr lang="en-US" dirty="0"/>
              <a:t>I am inept.</a:t>
            </a:r>
          </a:p>
          <a:p>
            <a:r>
              <a:rPr lang="en-US" dirty="0"/>
              <a:t>I lack of common sense.</a:t>
            </a:r>
          </a:p>
          <a:p>
            <a:r>
              <a:rPr lang="en-US" dirty="0"/>
              <a:t>I cannot trust my own judgement.</a:t>
            </a:r>
          </a:p>
          <a:p>
            <a:r>
              <a:rPr lang="en-US" dirty="0"/>
              <a:t>I find everyday life overwhelmed.</a:t>
            </a:r>
          </a:p>
        </p:txBody>
      </p:sp>
    </p:spTree>
    <p:extLst>
      <p:ext uri="{BB962C8B-B14F-4D97-AF65-F5344CB8AC3E}">
        <p14:creationId xmlns:p14="http://schemas.microsoft.com/office/powerpoint/2010/main" val="2876652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F5E23-8D5A-51CD-07E5-FAD5B257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in the early stages of Dating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9369D-7959-8C46-B2E7-E92929E01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22400"/>
            <a:ext cx="5181600" cy="5344159"/>
          </a:xfrm>
        </p:spPr>
        <p:txBody>
          <a:bodyPr>
            <a:normAutofit fontScale="92500"/>
          </a:bodyPr>
          <a:lstStyle/>
          <a:p>
            <a:r>
              <a:rPr lang="en-US" dirty="0"/>
              <a:t>Partner is like a parent figure, strong and protective</a:t>
            </a:r>
          </a:p>
          <a:p>
            <a:r>
              <a:rPr lang="en-US" dirty="0"/>
              <a:t>Seem to enjoy taking care of you and treats you like a child</a:t>
            </a:r>
          </a:p>
          <a:p>
            <a:r>
              <a:rPr lang="en-US" dirty="0"/>
              <a:t>Trust their judgement much more than own; they made makes most of the decisions</a:t>
            </a:r>
          </a:p>
          <a:p>
            <a:r>
              <a:rPr lang="en-US" dirty="0"/>
              <a:t>Lose sense of self around them; life is on hold when they are not around. </a:t>
            </a:r>
          </a:p>
          <a:p>
            <a:r>
              <a:rPr lang="en-US" dirty="0"/>
              <a:t>Almost never seems frightened, insecure, or vulnerable than themselves.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AC231-D38B-3F86-8B8D-672F88E81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2400"/>
            <a:ext cx="5181600" cy="5344158"/>
          </a:xfrm>
        </p:spPr>
        <p:txBody>
          <a:bodyPr>
            <a:normAutofit fontScale="92500"/>
          </a:bodyPr>
          <a:lstStyle/>
          <a:p>
            <a:r>
              <a:rPr lang="en-US" dirty="0"/>
              <a:t>Pays for almost everything (financial records)</a:t>
            </a:r>
          </a:p>
          <a:p>
            <a:r>
              <a:rPr lang="en-US" dirty="0"/>
              <a:t>Criticizes your opinions, taste, and competence in everyday tasks.</a:t>
            </a:r>
          </a:p>
          <a:p>
            <a:r>
              <a:rPr lang="en-US" dirty="0"/>
              <a:t>Always for advice (no expertise), when doing a new tasks.</a:t>
            </a:r>
          </a:p>
          <a:p>
            <a:r>
              <a:rPr lang="en-US" dirty="0"/>
              <a:t>Does almost everything for you, you have almost no responsibility.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195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E558-84D4-BC0F-C8CF-4E5C8049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Dependence Lifetraps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8E6E1-F979-815D-4301-DFF5249868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490345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Turn to wiser and stronger all the time for advice and guidance</a:t>
            </a:r>
          </a:p>
          <a:p>
            <a:r>
              <a:rPr lang="en-US" dirty="0"/>
              <a:t>Minimize your successes and magnify your shortcomings</a:t>
            </a:r>
          </a:p>
          <a:p>
            <a:r>
              <a:rPr lang="en-US" dirty="0"/>
              <a:t>Avoid new challenges on your own</a:t>
            </a:r>
          </a:p>
          <a:p>
            <a:r>
              <a:rPr lang="en-US" dirty="0"/>
              <a:t>Do not make your own decisions</a:t>
            </a:r>
          </a:p>
          <a:p>
            <a:r>
              <a:rPr lang="en-US" dirty="0"/>
              <a:t>Do not take care of own financial records or decisions</a:t>
            </a:r>
          </a:p>
          <a:p>
            <a:r>
              <a:rPr lang="en-US" dirty="0"/>
              <a:t>Live through your parents/partner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F76E55-0B3F-1117-3E1B-58077CB4E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399" y="1234044"/>
            <a:ext cx="5181600" cy="506428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Are much more dependent on your parents than most people your age.</a:t>
            </a:r>
          </a:p>
          <a:p>
            <a:r>
              <a:rPr lang="en-US" dirty="0"/>
              <a:t>Avoid being alone or traveling alone.</a:t>
            </a:r>
          </a:p>
          <a:p>
            <a:r>
              <a:rPr lang="en-US" dirty="0"/>
              <a:t>Have fears and phobias that you do not confront</a:t>
            </a:r>
          </a:p>
          <a:p>
            <a:r>
              <a:rPr lang="en-US" dirty="0"/>
              <a:t>Are quite ignorant when it comes to may areas of practical functioning and daily survival. </a:t>
            </a:r>
          </a:p>
          <a:p>
            <a:r>
              <a:rPr lang="en-US" dirty="0"/>
              <a:t>Have not lived on your own for any significant period of time. </a:t>
            </a:r>
          </a:p>
        </p:txBody>
      </p:sp>
    </p:spTree>
    <p:extLst>
      <p:ext uri="{BB962C8B-B14F-4D97-AF65-F5344CB8AC3E}">
        <p14:creationId xmlns:p14="http://schemas.microsoft.com/office/powerpoint/2010/main" val="638728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1432-B58B-9F8E-A15D-9EF21C65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of Counter-Dependence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ECC4-9878-6336-B52B-F0797E053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02105"/>
            <a:ext cx="5181600" cy="4351338"/>
          </a:xfrm>
        </p:spPr>
        <p:txBody>
          <a:bodyPr/>
          <a:lstStyle/>
          <a:p>
            <a:r>
              <a:rPr lang="en-US" dirty="0"/>
              <a:t>Never seem to be able to turn to anyone for guidance or advice. </a:t>
            </a:r>
          </a:p>
          <a:p>
            <a:r>
              <a:rPr lang="en-US" dirty="0"/>
              <a:t>Have to do everything on your own </a:t>
            </a:r>
          </a:p>
          <a:p>
            <a:r>
              <a:rPr lang="en-US" dirty="0"/>
              <a:t>Are always taking on new challenges and confronting your fears, but you feel under constant pressure while doing it.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064BA-CFEE-D93B-F951-1A241C99B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46397"/>
            <a:ext cx="5181600" cy="4351338"/>
          </a:xfrm>
        </p:spPr>
        <p:txBody>
          <a:bodyPr/>
          <a:lstStyle/>
          <a:p>
            <a:r>
              <a:rPr lang="en-US" dirty="0"/>
              <a:t>Partner is very dependent on you</a:t>
            </a:r>
          </a:p>
          <a:p>
            <a:r>
              <a:rPr lang="en-US" dirty="0"/>
              <a:t>End up doing everything and making all the decisions</a:t>
            </a:r>
          </a:p>
        </p:txBody>
      </p:sp>
    </p:spTree>
    <p:extLst>
      <p:ext uri="{BB962C8B-B14F-4D97-AF65-F5344CB8AC3E}">
        <p14:creationId xmlns:p14="http://schemas.microsoft.com/office/powerpoint/2010/main" val="4164106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D6C8-3C9B-49EB-CDF4-C8B4A51C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Vulnerability Lifetrap </a:t>
            </a:r>
            <a:r>
              <a:rPr lang="en-US" sz="2800" dirty="0"/>
              <a:t>(Catastrophe is about to strike)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AB767-9737-FD53-1EE2-D8229DDBC6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 cannot escape the feeling that something bad is about to happen.</a:t>
            </a:r>
          </a:p>
          <a:p>
            <a:r>
              <a:rPr lang="en-US" dirty="0"/>
              <a:t>I feel that catastrophe can strike at any moment.</a:t>
            </a:r>
          </a:p>
          <a:p>
            <a:r>
              <a:rPr lang="en-US" dirty="0"/>
              <a:t>I worry about becoming a street person or vagrant.</a:t>
            </a:r>
          </a:p>
          <a:p>
            <a:r>
              <a:rPr lang="en-US" dirty="0"/>
              <a:t>I worry about a lot about being attack by a criminal, mugger, thief.</a:t>
            </a:r>
          </a:p>
          <a:p>
            <a:r>
              <a:rPr lang="en-US" dirty="0"/>
              <a:t>I worry about getting a serious illness, even thought nothing has been diagnosis by a physician.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91F6F-4C64-E318-346E-BEDB69307C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 am too  anxious to travel alone on planes, trains, etc..</a:t>
            </a:r>
          </a:p>
          <a:p>
            <a:r>
              <a:rPr lang="en-US" dirty="0"/>
              <a:t>I have anxiety attacks.</a:t>
            </a:r>
          </a:p>
          <a:p>
            <a:r>
              <a:rPr lang="en-US" dirty="0"/>
              <a:t>I am very aware of physical sensations in my body, and I worry about what they mean.</a:t>
            </a:r>
          </a:p>
          <a:p>
            <a:r>
              <a:rPr lang="en-US" dirty="0"/>
              <a:t>I worry I will lose control of myself in public or crazy.</a:t>
            </a:r>
          </a:p>
          <a:p>
            <a:r>
              <a:rPr lang="en-US" dirty="0"/>
              <a:t>I worry a lot about losing all my money or going broke.</a:t>
            </a:r>
          </a:p>
        </p:txBody>
      </p:sp>
    </p:spTree>
    <p:extLst>
      <p:ext uri="{BB962C8B-B14F-4D97-AF65-F5344CB8AC3E}">
        <p14:creationId xmlns:p14="http://schemas.microsoft.com/office/powerpoint/2010/main" val="165334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FFCBE-EC1C-9A1D-D5D3-33D3D4102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Needs (recap)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2D8B6-3277-FA75-FCF1-C9D9F850A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Safety: Abandonment, Mistrust &amp; Abuse</a:t>
            </a:r>
          </a:p>
          <a:p>
            <a:r>
              <a:rPr lang="en-US" dirty="0"/>
              <a:t>Connection to Others: Emotional Deprivation, Social Exclusion</a:t>
            </a:r>
          </a:p>
          <a:p>
            <a:r>
              <a:rPr lang="en-US" dirty="0"/>
              <a:t>Autonomy: Dependence, Vulnerability</a:t>
            </a:r>
          </a:p>
          <a:p>
            <a:r>
              <a:rPr lang="en-US" dirty="0"/>
              <a:t>Self Esteem: Defectiveness, Failure</a:t>
            </a:r>
          </a:p>
          <a:p>
            <a:r>
              <a:rPr lang="en-US" dirty="0"/>
              <a:t>Self Expression: Subjugation, Unrelenting Standards</a:t>
            </a:r>
          </a:p>
          <a:p>
            <a:r>
              <a:rPr lang="en-US" dirty="0"/>
              <a:t>Realistic Limits: Entitlement</a:t>
            </a:r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F3BF4BA7-57F7-BD85-B684-470DB5024FEF}"/>
              </a:ext>
            </a:extLst>
          </p:cNvPr>
          <p:cNvCxnSpPr/>
          <p:nvPr/>
        </p:nvCxnSpPr>
        <p:spPr>
          <a:xfrm rot="16200000" flipH="1">
            <a:off x="8950960" y="3561080"/>
            <a:ext cx="2956560" cy="1849120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884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29BF0-BFBD-CB4A-8D0A-E087F97D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in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89833-B403-A608-FD31-2EB44760A41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Tend to select partner who are willing and eager to protect you from danger or illness.</a:t>
            </a:r>
          </a:p>
          <a:p>
            <a:r>
              <a:rPr lang="en-US" dirty="0"/>
              <a:t>Your partner is strong and you are weak and needy</a:t>
            </a:r>
          </a:p>
          <a:p>
            <a:r>
              <a:rPr lang="en-US" dirty="0"/>
              <a:t>Your prime concern is partner is fearless, physically strong, very successful financially (doctor, $$$)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3D3D6-52D1-3292-F0D5-47EE25AFC2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Seek people who are willing to listen to your fears and reassurance you.</a:t>
            </a:r>
          </a:p>
        </p:txBody>
      </p:sp>
    </p:spTree>
    <p:extLst>
      <p:ext uri="{BB962C8B-B14F-4D97-AF65-F5344CB8AC3E}">
        <p14:creationId xmlns:p14="http://schemas.microsoft.com/office/powerpoint/2010/main" val="1194136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34FFA-2E95-2527-63BC-8F67AD649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Vulnerability Lifetrap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C4372-B182-BA64-0957-61424DDFE2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Feel anxious much of the time as you go about daily life (GAD)</a:t>
            </a:r>
          </a:p>
          <a:p>
            <a:r>
              <a:rPr lang="en-US" dirty="0"/>
              <a:t>Worry so much about health and possible illnesses</a:t>
            </a:r>
          </a:p>
          <a:p>
            <a:r>
              <a:rPr lang="en-US" dirty="0"/>
              <a:t>Experience panics attack as a result of your preoccupation with bodily sensations</a:t>
            </a:r>
          </a:p>
          <a:p>
            <a:r>
              <a:rPr lang="en-US" dirty="0"/>
              <a:t>Unrealistically worried about going broke. Tight with money and unwillingness to make any financial or career changes)</a:t>
            </a:r>
          </a:p>
          <a:p>
            <a:r>
              <a:rPr lang="en-US" dirty="0"/>
              <a:t>Likely to pass your fear to your children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2EC85-7BC1-EA06-C48E-69FE593E11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Go to exorbitant lengths to avoid criminal danger (avoid going out night, new large cities, public transportation)</a:t>
            </a:r>
          </a:p>
          <a:p>
            <a:r>
              <a:rPr lang="en-US" dirty="0"/>
              <a:t>Avoid everyday situation that entail even a slight degree of risk (elevator, subway, natural disaster)</a:t>
            </a:r>
          </a:p>
          <a:p>
            <a:r>
              <a:rPr lang="en-US" dirty="0"/>
              <a:t>Allow partner to protect you from fears. Need for a lot reassurance</a:t>
            </a:r>
          </a:p>
          <a:p>
            <a:r>
              <a:rPr lang="en-US" dirty="0"/>
              <a:t>Limited your social life because of fears</a:t>
            </a:r>
          </a:p>
          <a:p>
            <a:r>
              <a:rPr lang="en-US" dirty="0"/>
              <a:t>Restrict lives of partners and family who have to adapt your fears.</a:t>
            </a:r>
          </a:p>
        </p:txBody>
      </p:sp>
    </p:spTree>
    <p:extLst>
      <p:ext uri="{BB962C8B-B14F-4D97-AF65-F5344CB8AC3E}">
        <p14:creationId xmlns:p14="http://schemas.microsoft.com/office/powerpoint/2010/main" val="2024113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E4DCF-4D66-957F-366D-DA3467E5B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Defectiveness Lifetrap (I’m worthless)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3CEFB-51FF-A76F-72F1-67F266B7E91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 man or woman could love me if he/she really knew me. </a:t>
            </a:r>
          </a:p>
          <a:p>
            <a:r>
              <a:rPr lang="en-US" dirty="0"/>
              <a:t>I am inherently flawed and defective; I am unworthy of love.</a:t>
            </a:r>
          </a:p>
          <a:p>
            <a:r>
              <a:rPr lang="en-US" dirty="0"/>
              <a:t>I have secrets that I do not want to share, even with the people closest to me. </a:t>
            </a:r>
          </a:p>
          <a:p>
            <a:r>
              <a:rPr lang="en-US" dirty="0"/>
              <a:t>It was my fault that y parents could not love me.</a:t>
            </a:r>
          </a:p>
          <a:p>
            <a:r>
              <a:rPr lang="en-US" dirty="0"/>
              <a:t>I hide the real me. The real me is me is unacceptable. The self I show is a false self.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4CEA9-F7FD-D641-202E-832ED1E981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am often drawn to people_ parents, friends, and lovers_ who are critical and reject me.</a:t>
            </a:r>
          </a:p>
          <a:p>
            <a:r>
              <a:rPr lang="en-US" dirty="0"/>
              <a:t>I am often critical and rejecting myself, especially of people who seem to love me.</a:t>
            </a:r>
          </a:p>
          <a:p>
            <a:r>
              <a:rPr lang="en-US" dirty="0"/>
              <a:t>I devalue my positive qualities.</a:t>
            </a:r>
          </a:p>
          <a:p>
            <a:r>
              <a:rPr lang="en-US" dirty="0"/>
              <a:t>I live with a great deal of shame about myself.</a:t>
            </a:r>
          </a:p>
          <a:p>
            <a:r>
              <a:rPr lang="en-US" dirty="0"/>
              <a:t>One of my greatest fears is that my faults will be exposed.  </a:t>
            </a:r>
          </a:p>
        </p:txBody>
      </p:sp>
    </p:spTree>
    <p:extLst>
      <p:ext uri="{BB962C8B-B14F-4D97-AF65-F5344CB8AC3E}">
        <p14:creationId xmlns:p14="http://schemas.microsoft.com/office/powerpoint/2010/main" val="3859053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3C1D4-B7D1-5EEB-898D-586F0B31A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while Dating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37BB6-22C8-5767-B84E-85991B164C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6920" y="1767840"/>
            <a:ext cx="5181600" cy="557783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Avoid dating altogether</a:t>
            </a:r>
          </a:p>
          <a:p>
            <a:r>
              <a:rPr lang="en-US" dirty="0"/>
              <a:t>Tend to have a series of short, intense affairs or several affairs simultaneously</a:t>
            </a:r>
          </a:p>
          <a:p>
            <a:r>
              <a:rPr lang="en-US" dirty="0"/>
              <a:t>Drawn to partners who are critical of you and put you down all time</a:t>
            </a:r>
          </a:p>
          <a:p>
            <a:r>
              <a:rPr lang="en-US" dirty="0"/>
              <a:t>Drawn to partners who physically or emotionally abusive toward you</a:t>
            </a:r>
          </a:p>
          <a:p>
            <a:r>
              <a:rPr lang="en-US" dirty="0"/>
              <a:t>Attracted to partners who are not that interested on you (winning love)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68CDA-77ED-DF21-F8EA-A5B9BB4C2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13840"/>
            <a:ext cx="5181600" cy="55778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Only drawn to the most attractive and desirable partners (not attainable to them)</a:t>
            </a:r>
          </a:p>
          <a:p>
            <a:r>
              <a:rPr lang="en-US" dirty="0"/>
              <a:t>Most comfortable with partners who do not to know you very deeply</a:t>
            </a:r>
          </a:p>
          <a:p>
            <a:r>
              <a:rPr lang="en-US" dirty="0"/>
              <a:t>Only date people you feel are below you, who you don’t really love</a:t>
            </a:r>
          </a:p>
          <a:p>
            <a:r>
              <a:rPr lang="en-US" dirty="0"/>
              <a:t>Drawn to partners who are unable to commit to you and spend time with you (regular basis)</a:t>
            </a:r>
          </a:p>
          <a:p>
            <a:r>
              <a:rPr lang="en-US" dirty="0"/>
              <a:t>Get into relationships in which you put you down, abuse, or neglect your partners.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5117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F668-E9AA-D980-59CD-B16B7C543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Defectiveness Lifetraps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691D2-637B-4603-1893-40F9C0B7C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021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Become very critical of your partner once you feel accepted, romantic feeling disappear (demeaning, critical)</a:t>
            </a:r>
          </a:p>
          <a:p>
            <a:r>
              <a:rPr lang="en-US" dirty="0"/>
              <a:t>Hide your true self so you never really feel that your partner knows you.</a:t>
            </a:r>
          </a:p>
          <a:p>
            <a:r>
              <a:rPr lang="en-US" dirty="0"/>
              <a:t>Are jealous and possessive of your partner</a:t>
            </a:r>
          </a:p>
          <a:p>
            <a:r>
              <a:rPr lang="en-US" dirty="0"/>
              <a:t>Constantly compare yourself unfavorably with other people and feel envious inadequate</a:t>
            </a:r>
          </a:p>
          <a:p>
            <a:r>
              <a:rPr lang="en-US" dirty="0"/>
              <a:t>Become despondent over career setbacks or rejections in relationship</a:t>
            </a:r>
          </a:p>
          <a:p>
            <a:r>
              <a:rPr lang="en-US" dirty="0"/>
              <a:t>Extremely nervous when speaking in public.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F49C3-CE5A-A643-E754-3EFA67D73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8021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Constantly need or demand reassurance that your partner still values you</a:t>
            </a:r>
          </a:p>
          <a:p>
            <a:r>
              <a:rPr lang="en-US" dirty="0"/>
              <a:t>Put yourself down around your partner</a:t>
            </a:r>
          </a:p>
          <a:p>
            <a:r>
              <a:rPr lang="en-US" dirty="0"/>
              <a:t>Allow your partner to criticize you, put you down or mistreat you</a:t>
            </a:r>
          </a:p>
          <a:p>
            <a:r>
              <a:rPr lang="en-US" dirty="0"/>
              <a:t>Have difficulty accepting valid criticism; become defensive or hostile</a:t>
            </a:r>
          </a:p>
          <a:p>
            <a:r>
              <a:rPr lang="en-US" dirty="0"/>
              <a:t>Extremely critical of your children</a:t>
            </a:r>
          </a:p>
          <a:p>
            <a:r>
              <a:rPr lang="en-US" dirty="0"/>
              <a:t>Feel like an impostor when you are successful</a:t>
            </a:r>
          </a:p>
          <a:p>
            <a:r>
              <a:rPr lang="en-US" dirty="0"/>
              <a:t>Feel extreme anxious that you cannot maintain your success</a:t>
            </a:r>
          </a:p>
        </p:txBody>
      </p:sp>
    </p:spTree>
    <p:extLst>
      <p:ext uri="{BB962C8B-B14F-4D97-AF65-F5344CB8AC3E}">
        <p14:creationId xmlns:p14="http://schemas.microsoft.com/office/powerpoint/2010/main" val="1301043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617E-5BCB-F3BD-2BC0-DF9998A7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Failure Lifetrap (</a:t>
            </a:r>
            <a:r>
              <a:rPr lang="en-US" sz="3200" dirty="0"/>
              <a:t>I feel like such a failure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AB056-0E5E-C247-67FD-43F45CF2F0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 feel I am less competent than other people in areas of achievement.</a:t>
            </a:r>
          </a:p>
          <a:p>
            <a:r>
              <a:rPr lang="en-US" dirty="0"/>
              <a:t>I feel that I am a failure when it comes to achievement.</a:t>
            </a:r>
          </a:p>
          <a:p>
            <a:r>
              <a:rPr lang="en-US" dirty="0"/>
              <a:t>Most people my age are more successful in their work than I am.</a:t>
            </a:r>
          </a:p>
          <a:p>
            <a:r>
              <a:rPr lang="en-US" dirty="0"/>
              <a:t>I was a failure as student.</a:t>
            </a:r>
          </a:p>
          <a:p>
            <a:r>
              <a:rPr lang="en-US" dirty="0"/>
              <a:t>I feel I am not as intelligent as most of the people I associate with.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A5BA89-5363-1B24-9577-51B9128DE5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 feel humiliated by my failures in the work sphere. </a:t>
            </a:r>
          </a:p>
          <a:p>
            <a:r>
              <a:rPr lang="en-US" dirty="0"/>
              <a:t>I feel embarrassed around other people because I do not measure up in terms of my accomplishments.</a:t>
            </a:r>
          </a:p>
          <a:p>
            <a:r>
              <a:rPr lang="en-US" dirty="0"/>
              <a:t>I feel often that people believe I am more competent than I really am.</a:t>
            </a:r>
          </a:p>
          <a:p>
            <a:r>
              <a:rPr lang="en-US" dirty="0"/>
              <a:t>I feel that I do not have any special talents that really count in life.</a:t>
            </a:r>
          </a:p>
          <a:p>
            <a:r>
              <a:rPr lang="en-US" dirty="0"/>
              <a:t>I am working below my potential.</a:t>
            </a:r>
          </a:p>
        </p:txBody>
      </p:sp>
    </p:spTree>
    <p:extLst>
      <p:ext uri="{BB962C8B-B14F-4D97-AF65-F5344CB8AC3E}">
        <p14:creationId xmlns:p14="http://schemas.microsoft.com/office/powerpoint/2010/main" val="10956950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7269D-859E-8A6B-7D76-C35B0BDA0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Lifetrap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8ACF1-4786-D99C-F39F-149858F78D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358264"/>
            <a:ext cx="5181600" cy="525589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not take the next steps to develop solid skills in your career</a:t>
            </a:r>
          </a:p>
          <a:p>
            <a:r>
              <a:rPr lang="en-US" dirty="0"/>
              <a:t>Choose a career below your potential (college education &amp; taxicab)</a:t>
            </a:r>
          </a:p>
          <a:p>
            <a:r>
              <a:rPr lang="en-US" dirty="0"/>
              <a:t>Avoid taking the next steps to get promotions in your chosen career</a:t>
            </a:r>
          </a:p>
          <a:p>
            <a:r>
              <a:rPr lang="en-US" dirty="0"/>
              <a:t>Do not want to tolerate working for other people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36F534-1F57-A24D-2A5B-270B4346B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58264"/>
            <a:ext cx="5181600" cy="48186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Cannot commit to one career, floating around, no specialization</a:t>
            </a:r>
          </a:p>
          <a:p>
            <a:r>
              <a:rPr lang="en-US" dirty="0"/>
              <a:t>Select career that hard to succeed in/ not knowing when to give up</a:t>
            </a:r>
          </a:p>
          <a:p>
            <a:r>
              <a:rPr lang="en-US" dirty="0"/>
              <a:t>Afraid to take initiative or make decisions independently at work (no promotions)</a:t>
            </a:r>
          </a:p>
          <a:p>
            <a:r>
              <a:rPr lang="en-US" dirty="0"/>
              <a:t>Feeling that you are basically stupid or untalented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35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A613E-EAEF-BA56-3398-81D0EDEF6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Lifetrap in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31184-8597-D0CE-A7FC-85D6DDAEB8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Get fired because of lateness, procrastination, poor performance, bad attitude.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Try to compensate for lack of achievement or work skills by focusing on other assets ()looks, charm, youthfulness, sacrificing for others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E2175-B930-BB83-1671-5FB99B338C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Minimize your abilities and accomplishment, exaggerate your weakness and mistakes</a:t>
            </a:r>
          </a:p>
          <a:p>
            <a:r>
              <a:rPr lang="en-US" dirty="0"/>
              <a:t>Chosen successful partner, live vicariously through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480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0977B-1ADA-B6F6-8771-F3491B60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Subjugation Lifetrap </a:t>
            </a:r>
            <a:r>
              <a:rPr lang="en-US" sz="3200" dirty="0"/>
              <a:t>(I always do it your way!)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B47B1-26BC-BE96-F6DB-C5B66193CB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let other people control me.</a:t>
            </a:r>
          </a:p>
          <a:p>
            <a:r>
              <a:rPr lang="en-US" dirty="0"/>
              <a:t>I am afraid that I do not give into order people’s wishes they will retaliate, get angry, or reject me. </a:t>
            </a:r>
          </a:p>
          <a:p>
            <a:r>
              <a:rPr lang="en-US" dirty="0"/>
              <a:t>I feel major decisions in my life were not really my own. </a:t>
            </a:r>
          </a:p>
          <a:p>
            <a:r>
              <a:rPr lang="en-US" dirty="0"/>
              <a:t>I have a lot of trouble demanding that other people respect my rights. </a:t>
            </a:r>
          </a:p>
          <a:p>
            <a:r>
              <a:rPr lang="en-US" dirty="0"/>
              <a:t>I worry a lot about pleasing people and getting their approval.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D8545-C3E4-9068-3A06-7A4B5E71B6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go to great lengths to avoid confrontations. </a:t>
            </a:r>
          </a:p>
          <a:p>
            <a:r>
              <a:rPr lang="en-US" dirty="0"/>
              <a:t>I give more to other people t than I get back in return.</a:t>
            </a:r>
          </a:p>
          <a:p>
            <a:r>
              <a:rPr lang="en-US" dirty="0"/>
              <a:t>I feel the pain of other people deeply, so I usually end up taking care of the people I’m close to.</a:t>
            </a:r>
          </a:p>
          <a:p>
            <a:r>
              <a:rPr lang="en-US" dirty="0"/>
              <a:t>I feel guilty when I put myself first.</a:t>
            </a:r>
          </a:p>
          <a:p>
            <a:r>
              <a:rPr lang="en-US" dirty="0"/>
              <a:t>I am a good person because I think of others more than of myself.</a:t>
            </a:r>
          </a:p>
        </p:txBody>
      </p:sp>
    </p:spTree>
    <p:extLst>
      <p:ext uri="{BB962C8B-B14F-4D97-AF65-F5344CB8AC3E}">
        <p14:creationId xmlns:p14="http://schemas.microsoft.com/office/powerpoint/2010/main" val="9664336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CCD6-D0BE-E095-B7F7-7B6CCCCC8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in Potential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2C963-1E11-B727-4D97-20D978DF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Is domineering and expects to have things their way</a:t>
            </a:r>
          </a:p>
          <a:p>
            <a:r>
              <a:rPr lang="en-US" dirty="0"/>
              <a:t>Very strong sense of self and knows exactly what they wants in most situations</a:t>
            </a:r>
          </a:p>
          <a:p>
            <a:r>
              <a:rPr lang="en-US" dirty="0"/>
              <a:t>Become irritated or angry when you disagree or attends to your needs</a:t>
            </a:r>
          </a:p>
          <a:p>
            <a:r>
              <a:rPr lang="en-US" dirty="0"/>
              <a:t>Does not respect your opinions, needs or rights</a:t>
            </a:r>
          </a:p>
          <a:p>
            <a:r>
              <a:rPr lang="en-US" dirty="0"/>
              <a:t>Pout or pulls away from you when you do things your way</a:t>
            </a:r>
          </a:p>
          <a:p>
            <a:r>
              <a:rPr lang="en-US" dirty="0"/>
              <a:t>Very needy and depend on you</a:t>
            </a:r>
          </a:p>
          <a:p>
            <a:r>
              <a:rPr lang="en-US" dirty="0"/>
              <a:t>Become sad, worries, or depressed easily, so you end up doing most of the listening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6A714-373F-9E63-8462-924840B382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Easily hurt or upset, so you feel you have to take care of them</a:t>
            </a:r>
          </a:p>
          <a:p>
            <a:r>
              <a:rPr lang="en-US" dirty="0"/>
              <a:t>Watch what you do or say carefully because they drink a lot or has bead temper.</a:t>
            </a:r>
          </a:p>
          <a:p>
            <a:r>
              <a:rPr lang="en-US" dirty="0"/>
              <a:t>Not very competent or together, so you end up having to do a lot of the work.</a:t>
            </a:r>
          </a:p>
          <a:p>
            <a:r>
              <a:rPr lang="en-US" dirty="0"/>
              <a:t>Irresponsible or unreliable, so you have to be overly responsible and reliable</a:t>
            </a:r>
          </a:p>
          <a:p>
            <a:r>
              <a:rPr lang="en-US" dirty="0"/>
              <a:t>Letting them make most of the choices</a:t>
            </a:r>
          </a:p>
          <a:p>
            <a:r>
              <a:rPr lang="en-US" dirty="0"/>
              <a:t>Make you feel guilty or accuse you of being selfish when you ask to do something your way</a:t>
            </a:r>
          </a:p>
        </p:txBody>
      </p:sp>
    </p:spTree>
    <p:extLst>
      <p:ext uri="{BB962C8B-B14F-4D97-AF65-F5344CB8AC3E}">
        <p14:creationId xmlns:p14="http://schemas.microsoft.com/office/powerpoint/2010/main" val="710967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EBB2B-6A9C-0EC4-D40F-E3EAFF955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Lifetrap: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88BCD-3901-27FE-E58E-E7F520D56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960" y="1371600"/>
            <a:ext cx="10515600" cy="533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Lifetraps: </a:t>
            </a:r>
          </a:p>
          <a:p>
            <a:pPr lvl="1"/>
            <a:r>
              <a:rPr lang="en-US" dirty="0"/>
              <a:t>Patterns in our life since childhood to now.</a:t>
            </a:r>
          </a:p>
          <a:p>
            <a:pPr lvl="1"/>
            <a:r>
              <a:rPr lang="en-US" dirty="0"/>
              <a:t>Done to us by families or other children</a:t>
            </a:r>
          </a:p>
          <a:p>
            <a:pPr lvl="1"/>
            <a:r>
              <a:rPr lang="en-US" dirty="0"/>
              <a:t>Actively organize our experience</a:t>
            </a:r>
          </a:p>
          <a:p>
            <a:pPr lvl="1"/>
            <a:r>
              <a:rPr lang="en-US" dirty="0"/>
              <a:t>Overt or covert (subtle) in ways they influence how we think, feel and act</a:t>
            </a:r>
          </a:p>
          <a:p>
            <a:pPr lvl="1"/>
            <a:r>
              <a:rPr lang="en-US" dirty="0"/>
              <a:t>Can trigger strong feelings such anger, sadness and anxiety despite how outside look (status, ideal marriage, respect of others for us, career success)</a:t>
            </a:r>
          </a:p>
          <a:p>
            <a:r>
              <a:rPr lang="en-US" dirty="0"/>
              <a:t>Coping:</a:t>
            </a:r>
          </a:p>
          <a:p>
            <a:pPr lvl="1"/>
            <a:r>
              <a:rPr lang="en-US" dirty="0"/>
              <a:t>Cope differently with our lifetrap (different individual, but same environment).</a:t>
            </a:r>
          </a:p>
          <a:p>
            <a:pPr lvl="1"/>
            <a:r>
              <a:rPr lang="en-US" dirty="0"/>
              <a:t>Surrender (acceptance), Escape (avoidance/no feeling), Counterattack (Opposite/Overcompensating)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C809138D-F11D-1346-CAB6-ED634FA56F44}"/>
              </a:ext>
            </a:extLst>
          </p:cNvPr>
          <p:cNvSpPr/>
          <p:nvPr/>
        </p:nvSpPr>
        <p:spPr>
          <a:xfrm>
            <a:off x="8851900" y="457200"/>
            <a:ext cx="2265680" cy="1960880"/>
          </a:xfrm>
          <a:prstGeom prst="triangl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98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522B7-3202-0A9D-A58F-5239E180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Subjugation Lifetrap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7FD47-F147-3942-F5A4-41592964FB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825625"/>
            <a:ext cx="5181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Let other people have their way most of the time</a:t>
            </a:r>
          </a:p>
          <a:p>
            <a:r>
              <a:rPr lang="en-US" dirty="0"/>
              <a:t>Are too eager to please, you will do most anything to be liked or accepted</a:t>
            </a:r>
          </a:p>
          <a:p>
            <a:r>
              <a:rPr lang="en-US" dirty="0"/>
              <a:t>Do not like to disagree openly with other people’s opinions</a:t>
            </a:r>
          </a:p>
          <a:p>
            <a:r>
              <a:rPr lang="en-US" dirty="0"/>
              <a:t>Will anything to avoid confrontation or anger. Will accommodate</a:t>
            </a:r>
          </a:p>
          <a:p>
            <a:r>
              <a:rPr lang="en-US" dirty="0"/>
              <a:t>Not knowing what you want or prefer in many situations</a:t>
            </a:r>
          </a:p>
          <a:p>
            <a:r>
              <a:rPr lang="en-US" dirty="0"/>
              <a:t>Not clear about career decisions</a:t>
            </a:r>
          </a:p>
          <a:p>
            <a:r>
              <a:rPr lang="en-US" dirty="0"/>
              <a:t>Always end up taking care of everyone else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4470E-8084-C5E4-3155-16BC238DCE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Rebellious, automatically say “no” when other tell what to do</a:t>
            </a:r>
          </a:p>
          <a:p>
            <a:r>
              <a:rPr lang="en-US" dirty="0"/>
              <a:t>Often feel angry at others for telling you what to do.</a:t>
            </a:r>
          </a:p>
          <a:p>
            <a:r>
              <a:rPr lang="en-US" dirty="0"/>
              <a:t>Feeling of lack of integrity, you accommodate too much</a:t>
            </a:r>
          </a:p>
          <a:p>
            <a:r>
              <a:rPr lang="en-US" dirty="0"/>
              <a:t>Feeling guilty when you ask for what you want </a:t>
            </a:r>
          </a:p>
          <a:p>
            <a:r>
              <a:rPr lang="en-US" dirty="0"/>
              <a:t>Often sacrifice yourself for the sake of others</a:t>
            </a:r>
          </a:p>
          <a:p>
            <a:r>
              <a:rPr lang="en-US" dirty="0"/>
              <a:t>When other people are troubled or in pain, try very hard to make them feel better, even at your expense</a:t>
            </a:r>
          </a:p>
        </p:txBody>
      </p:sp>
    </p:spTree>
    <p:extLst>
      <p:ext uri="{BB962C8B-B14F-4D97-AF65-F5344CB8AC3E}">
        <p14:creationId xmlns:p14="http://schemas.microsoft.com/office/powerpoint/2010/main" val="16566891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A11E0-9072-F4A5-CE88-D1BD075F2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Unrelenting Standards Lifetrap </a:t>
            </a:r>
            <a:r>
              <a:rPr lang="en-US" sz="2000" dirty="0"/>
              <a:t>(It’s never quite good enough)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CC2C7-7E5B-C474-A5A2-376B987939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 cannot accept second best. I have to be the best at most of what I do. Nothing I do is quite good enough.</a:t>
            </a:r>
          </a:p>
          <a:p>
            <a:r>
              <a:rPr lang="en-US" dirty="0"/>
              <a:t>I strive to keep everything in perfect order.</a:t>
            </a:r>
          </a:p>
          <a:p>
            <a:r>
              <a:rPr lang="en-US" dirty="0"/>
              <a:t>I must look my best at all the times. </a:t>
            </a:r>
          </a:p>
          <a:p>
            <a:r>
              <a:rPr lang="en-US" dirty="0"/>
              <a:t>I have so much to accomplish that I have no time to relax.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07E76-8930-4F78-CFA3-710654D1F6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My personal relationship </a:t>
            </a:r>
            <a:r>
              <a:rPr lang="en-US" dirty="0" err="1"/>
              <a:t>siffer</a:t>
            </a:r>
            <a:r>
              <a:rPr lang="en-US" dirty="0"/>
              <a:t> because I push myself so hard.</a:t>
            </a:r>
          </a:p>
          <a:p>
            <a:r>
              <a:rPr lang="en-US" dirty="0"/>
              <a:t>My heath suffers because I put myself under so much pressure.</a:t>
            </a:r>
          </a:p>
          <a:p>
            <a:r>
              <a:rPr lang="en-US" dirty="0"/>
              <a:t>I deserve strong criticism when I make mistake.</a:t>
            </a:r>
          </a:p>
          <a:p>
            <a:r>
              <a:rPr lang="en-US" dirty="0"/>
              <a:t>I am very competitive. </a:t>
            </a:r>
          </a:p>
          <a:p>
            <a:r>
              <a:rPr lang="en-US" dirty="0"/>
              <a:t>Wealth and status are very important to me. </a:t>
            </a:r>
          </a:p>
        </p:txBody>
      </p:sp>
    </p:spTree>
    <p:extLst>
      <p:ext uri="{BB962C8B-B14F-4D97-AF65-F5344CB8AC3E}">
        <p14:creationId xmlns:p14="http://schemas.microsoft.com/office/powerpoint/2010/main" val="25284960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199C8-399F-5AC5-EC9A-F991EFE2B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Unrelenting Standards Lifetraps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43250-01A2-6427-D55C-28AA7F845C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Health is suffering due to overworking</a:t>
            </a:r>
          </a:p>
          <a:p>
            <a:r>
              <a:rPr lang="en-US" dirty="0"/>
              <a:t>Imbalance between work and pleasure (constant pressure and no fun)</a:t>
            </a:r>
          </a:p>
          <a:p>
            <a:r>
              <a:rPr lang="en-US" dirty="0"/>
              <a:t>Whole life is mapped around success, status, and materials things.</a:t>
            </a:r>
          </a:p>
          <a:p>
            <a:r>
              <a:rPr lang="en-US" dirty="0"/>
              <a:t>Lost touch with your basic self and no longer know how to make yourself happy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2FC6E-CCFB-4E71-9910-F01C648BBC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Too much energy goes into keeping your life in order</a:t>
            </a:r>
          </a:p>
          <a:p>
            <a:r>
              <a:rPr lang="en-US" dirty="0"/>
              <a:t>Too much time in keeping list, organizing your life, planning, cleaning and repairing</a:t>
            </a:r>
          </a:p>
          <a:p>
            <a:r>
              <a:rPr lang="en-US" dirty="0"/>
              <a:t>Not enough time being creative or letting go.</a:t>
            </a: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8E559167-5EEF-0C30-F052-D1F9985E275F}"/>
              </a:ext>
            </a:extLst>
          </p:cNvPr>
          <p:cNvSpPr/>
          <p:nvPr/>
        </p:nvSpPr>
        <p:spPr>
          <a:xfrm>
            <a:off x="7706360" y="5331143"/>
            <a:ext cx="3723640" cy="1391920"/>
          </a:xfrm>
          <a:prstGeom prst="pie">
            <a:avLst>
              <a:gd name="adj1" fmla="val 0"/>
              <a:gd name="adj2" fmla="val 16120255"/>
            </a:avLst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5599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EAB7D-564E-7484-146A-8CB082BEF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Unrelenting Standards Lifetrap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3FE7B-7E4F-985C-37DE-DFDEC2F604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Relationship with other suffer, so much time goes into meeting your own standards (working/success)</a:t>
            </a:r>
          </a:p>
          <a:p>
            <a:r>
              <a:rPr lang="en-US" dirty="0"/>
              <a:t>Make others around you feel inadequate or nervous around (not meeting high expectations)</a:t>
            </a:r>
          </a:p>
          <a:p>
            <a:r>
              <a:rPr lang="en-US" dirty="0"/>
              <a:t>Rarely savor a sense of accomplishment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424CB2-C473-1D28-2A67-4D335CDFD3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Feel overwhelmed by trying to accomplish too much</a:t>
            </a:r>
          </a:p>
          <a:p>
            <a:r>
              <a:rPr lang="en-US" dirty="0"/>
              <a:t>Activities become obligations/ordeals instead of enjoying the process</a:t>
            </a:r>
          </a:p>
          <a:p>
            <a:r>
              <a:rPr lang="en-US" dirty="0"/>
              <a:t>Procrastinate a lot due to own expectations (avoidance)</a:t>
            </a:r>
          </a:p>
          <a:p>
            <a:r>
              <a:rPr lang="en-US" dirty="0"/>
              <a:t>Feel irritated or frustrated a lot because things and people around you do not meet your high standards.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40F53CD-3D71-73D8-DEBF-30F638326F2B}"/>
              </a:ext>
            </a:extLst>
          </p:cNvPr>
          <p:cNvSpPr/>
          <p:nvPr/>
        </p:nvSpPr>
        <p:spPr>
          <a:xfrm>
            <a:off x="4953000" y="4206240"/>
            <a:ext cx="990600" cy="1970723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350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2E1F9-04A5-9536-E90B-764A218A3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Entitlement Lifetrap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6D495-D6E8-6D2E-40A3-0AA0CF8F537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have trouble accepting “no” for an answer. </a:t>
            </a:r>
          </a:p>
          <a:p>
            <a:r>
              <a:rPr lang="en-US" dirty="0"/>
              <a:t>I get angry when I cannot get what I want.</a:t>
            </a:r>
          </a:p>
          <a:p>
            <a:r>
              <a:rPr lang="en-US" dirty="0"/>
              <a:t>I am special and should not have to accept normal constraints.</a:t>
            </a:r>
          </a:p>
          <a:p>
            <a:r>
              <a:rPr lang="en-US" dirty="0"/>
              <a:t>I put my need first.</a:t>
            </a:r>
          </a:p>
          <a:p>
            <a:r>
              <a:rPr lang="en-US" dirty="0"/>
              <a:t>I have a lot of difficulty getting myself to stop drinking, smoking, overeating, or other problem behaviors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E1805-235D-948B-843C-6C5F1D9E22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cannot discipline myself to complete boring or routine tasks.</a:t>
            </a:r>
          </a:p>
          <a:p>
            <a:r>
              <a:rPr lang="en-US" dirty="0"/>
              <a:t>I act on impulses and emotions that get me into trouble.</a:t>
            </a:r>
          </a:p>
          <a:p>
            <a:r>
              <a:rPr lang="en-US" dirty="0"/>
              <a:t>If I cannot reach a goal, I become easily frustrated and give up. </a:t>
            </a:r>
          </a:p>
          <a:p>
            <a:r>
              <a:rPr lang="en-US" dirty="0"/>
              <a:t>I insist that people do things my way.</a:t>
            </a:r>
          </a:p>
          <a:p>
            <a:r>
              <a:rPr lang="en-US" dirty="0"/>
              <a:t>I have trouble giving up immediate gratification to reach a long range goal. </a:t>
            </a:r>
          </a:p>
        </p:txBody>
      </p:sp>
      <p:sp>
        <p:nvSpPr>
          <p:cNvPr id="5" name="Pentagon 4">
            <a:extLst>
              <a:ext uri="{FF2B5EF4-FFF2-40B4-BE49-F238E27FC236}">
                <a16:creationId xmlns:a16="http://schemas.microsoft.com/office/drawing/2014/main" id="{1E47A6A9-213B-0D98-D73E-D0CF3CA1398A}"/>
              </a:ext>
            </a:extLst>
          </p:cNvPr>
          <p:cNvSpPr/>
          <p:nvPr/>
        </p:nvSpPr>
        <p:spPr>
          <a:xfrm>
            <a:off x="6426200" y="521493"/>
            <a:ext cx="1595120" cy="1012825"/>
          </a:xfrm>
          <a:prstGeom prst="pentag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9864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6B906-B779-4D88-576C-397D10C5C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in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119D2-8369-9BB3-4688-827D6073F1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Sacrifice their own need for yours</a:t>
            </a:r>
          </a:p>
          <a:p>
            <a:r>
              <a:rPr lang="en-US" dirty="0"/>
              <a:t>Allow you to control them</a:t>
            </a:r>
          </a:p>
          <a:p>
            <a:r>
              <a:rPr lang="en-US" dirty="0"/>
              <a:t>Are afraid to express their own needs and feelings</a:t>
            </a:r>
          </a:p>
          <a:p>
            <a:r>
              <a:rPr lang="en-US" dirty="0"/>
              <a:t>Willingness to tolerate abuse, criticism</a:t>
            </a:r>
          </a:p>
          <a:p>
            <a:r>
              <a:rPr lang="en-US" dirty="0"/>
              <a:t>Allow you to take advantage of them</a:t>
            </a:r>
          </a:p>
          <a:p>
            <a:r>
              <a:rPr lang="en-US" dirty="0"/>
              <a:t>Do not have a strong sense of self, allow themselves to live through you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AB95D6-3FDF-6FDD-B541-2A2367CA05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Dependent on you and accept domination as the price of dependence</a:t>
            </a:r>
          </a:p>
          <a:p>
            <a:r>
              <a:rPr lang="en-US" dirty="0"/>
              <a:t>Drawn to strong partner who are competent and wailing to take care of you.</a:t>
            </a:r>
          </a:p>
          <a:p>
            <a:r>
              <a:rPr lang="en-US" dirty="0"/>
              <a:t>Drawn to partners who organized, disciplined, compulsive, thus offset your own tendency toward chaos and disorganization</a:t>
            </a:r>
          </a:p>
          <a:p>
            <a:r>
              <a:rPr lang="en-US" dirty="0"/>
              <a:t>Drawn to partners who support, rather challenge you</a:t>
            </a:r>
          </a:p>
        </p:txBody>
      </p:sp>
      <p:sp>
        <p:nvSpPr>
          <p:cNvPr id="5" name="&quot;Not Allowed&quot; Symbol 4">
            <a:extLst>
              <a:ext uri="{FF2B5EF4-FFF2-40B4-BE49-F238E27FC236}">
                <a16:creationId xmlns:a16="http://schemas.microsoft.com/office/drawing/2014/main" id="{EA50A42D-F709-DDB5-3AB0-83ABBDB768FD}"/>
              </a:ext>
            </a:extLst>
          </p:cNvPr>
          <p:cNvSpPr/>
          <p:nvPr/>
        </p:nvSpPr>
        <p:spPr>
          <a:xfrm>
            <a:off x="7457440" y="0"/>
            <a:ext cx="1808480" cy="1825625"/>
          </a:xfrm>
          <a:prstGeom prst="noSmoking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1395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4C6F0-976F-4D42-AA8C-855781901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Entitlement Lifetrap in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40AF8-6CE2-C663-820E-D519D2822B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 not care about the needs of others</a:t>
            </a:r>
          </a:p>
          <a:p>
            <a:r>
              <a:rPr lang="en-US" dirty="0"/>
              <a:t>May abuse, humiliate or demean others around you</a:t>
            </a:r>
          </a:p>
          <a:p>
            <a:r>
              <a:rPr lang="en-US" dirty="0"/>
              <a:t>Difficulty empathizing with the feelings of others</a:t>
            </a:r>
          </a:p>
          <a:p>
            <a:r>
              <a:rPr lang="en-US" dirty="0"/>
              <a:t>Never learn to take care of yourself</a:t>
            </a:r>
          </a:p>
          <a:p>
            <a:r>
              <a:rPr lang="en-US" dirty="0"/>
              <a:t>People around eventually will be fed up or angry with dependence and demands</a:t>
            </a:r>
          </a:p>
        </p:txBody>
      </p:sp>
      <p:sp>
        <p:nvSpPr>
          <p:cNvPr id="5" name="Sun 4">
            <a:extLst>
              <a:ext uri="{FF2B5EF4-FFF2-40B4-BE49-F238E27FC236}">
                <a16:creationId xmlns:a16="http://schemas.microsoft.com/office/drawing/2014/main" id="{41CAAD5F-C9BC-F9D4-7929-288E85DE5B02}"/>
              </a:ext>
            </a:extLst>
          </p:cNvPr>
          <p:cNvSpPr/>
          <p:nvPr/>
        </p:nvSpPr>
        <p:spPr>
          <a:xfrm>
            <a:off x="9550400" y="1191577"/>
            <a:ext cx="2143760" cy="3942080"/>
          </a:xfrm>
          <a:prstGeom prst="su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A2BC7-DBB2-FB4C-4D87-235F08A9CF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Chronic underachiever, never complete tasks necessary to make progress in your career</a:t>
            </a:r>
          </a:p>
          <a:p>
            <a:r>
              <a:rPr lang="en-US" dirty="0"/>
              <a:t>Life is in chaos, cannot discipline yourself sufficiently well to have direction and organization.</a:t>
            </a:r>
          </a:p>
          <a:p>
            <a:r>
              <a:rPr lang="en-US" dirty="0"/>
              <a:t>Difficulty with addictions, drugs, alcohol or overeating.</a:t>
            </a:r>
          </a:p>
          <a:p>
            <a:r>
              <a:rPr lang="en-US" dirty="0"/>
              <a:t>May not have enough money to get what you want in life</a:t>
            </a:r>
          </a:p>
        </p:txBody>
      </p:sp>
    </p:spTree>
    <p:extLst>
      <p:ext uri="{BB962C8B-B14F-4D97-AF65-F5344CB8AC3E}">
        <p14:creationId xmlns:p14="http://schemas.microsoft.com/office/powerpoint/2010/main" val="6004345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D4593-0C1B-B457-1438-CF58C4012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Philosophy of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F6E81-3F2F-429C-00A0-584F000FEB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Process of change is difficult</a:t>
            </a:r>
          </a:p>
          <a:p>
            <a:r>
              <a:rPr lang="en-US" dirty="0"/>
              <a:t>Process of growing (ups and downs) erratic.</a:t>
            </a:r>
          </a:p>
          <a:p>
            <a:r>
              <a:rPr lang="en-US" dirty="0"/>
              <a:t>Hard to change alone</a:t>
            </a:r>
          </a:p>
          <a:p>
            <a:endParaRPr lang="en-US" dirty="0"/>
          </a:p>
          <a:p>
            <a:r>
              <a:rPr lang="en-US" i="1" dirty="0"/>
              <a:t>We shall not cease from exploration and the end of all our exploring, will be to arrive where we started and know the place for the first time</a:t>
            </a:r>
          </a:p>
          <a:p>
            <a:pPr marL="0" indent="0">
              <a:buNone/>
            </a:pPr>
            <a:r>
              <a:rPr lang="en-US" i="1" dirty="0"/>
              <a:t>	-TS Elliot’s Little Gidding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80026-0732-9323-05F8-1AA77D718A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Create a personal vision</a:t>
            </a:r>
          </a:p>
          <a:p>
            <a:r>
              <a:rPr lang="en-US" dirty="0"/>
              <a:t>Empathically self confrontation (kindness/compassion)</a:t>
            </a:r>
          </a:p>
          <a:p>
            <a:r>
              <a:rPr lang="en-US" dirty="0"/>
              <a:t>Enlisting the help of others</a:t>
            </a:r>
          </a:p>
          <a:p>
            <a:r>
              <a:rPr lang="en-US" dirty="0"/>
              <a:t>Selecting a Therapist</a:t>
            </a:r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07D706C0-D124-84DC-9CD1-01F7F2E8E99A}"/>
              </a:ext>
            </a:extLst>
          </p:cNvPr>
          <p:cNvSpPr/>
          <p:nvPr/>
        </p:nvSpPr>
        <p:spPr>
          <a:xfrm>
            <a:off x="9286240" y="4332765"/>
            <a:ext cx="1915160" cy="1544320"/>
          </a:xfrm>
          <a:prstGeom prst="hear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15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D9BFE-7578-351A-FA6E-D265ADC29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Abandonment Lifetrap </a:t>
            </a:r>
            <a:r>
              <a:rPr lang="en-US" sz="3200" dirty="0"/>
              <a:t>(Please don’t leave me)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AC677-2D9C-B517-AA43-DCB73D118D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 worry a lot that the people I love will die or leave me</a:t>
            </a:r>
          </a:p>
          <a:p>
            <a:r>
              <a:rPr lang="en-US" dirty="0"/>
              <a:t>I cling to people because I am afraid, they will leave me</a:t>
            </a:r>
          </a:p>
          <a:p>
            <a:r>
              <a:rPr lang="en-US" dirty="0"/>
              <a:t>I do not have a stable base of support</a:t>
            </a:r>
          </a:p>
          <a:p>
            <a:r>
              <a:rPr lang="en-US" dirty="0"/>
              <a:t>I keep falling in love with people who cannot be there for me in a committed way.</a:t>
            </a:r>
          </a:p>
          <a:p>
            <a:r>
              <a:rPr lang="en-US" dirty="0"/>
              <a:t>People have always come and gone in my life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730EE-645E-D921-8135-8E5A566266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 get desperate when someone I love pulls away.</a:t>
            </a:r>
          </a:p>
          <a:p>
            <a:r>
              <a:rPr lang="en-US" dirty="0"/>
              <a:t>I get so obsessed with the idea that my lovers will leave me that I drive them away.</a:t>
            </a:r>
          </a:p>
          <a:p>
            <a:r>
              <a:rPr lang="en-US" dirty="0"/>
              <a:t>The people closest to me are unpredictable. One minute they are there for me and the next minute they are gone.</a:t>
            </a:r>
          </a:p>
          <a:p>
            <a:r>
              <a:rPr lang="en-US" dirty="0"/>
              <a:t>I need other people too much.</a:t>
            </a:r>
          </a:p>
          <a:p>
            <a:r>
              <a:rPr lang="en-US" dirty="0"/>
              <a:t>In the end, I will ne alone.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7CE7ACB-7362-E788-4AC7-9341D87AE195}"/>
              </a:ext>
            </a:extLst>
          </p:cNvPr>
          <p:cNvSpPr/>
          <p:nvPr/>
        </p:nvSpPr>
        <p:spPr>
          <a:xfrm>
            <a:off x="5527040" y="1277689"/>
            <a:ext cx="946067" cy="5580340"/>
          </a:xfrm>
          <a:custGeom>
            <a:avLst/>
            <a:gdLst>
              <a:gd name="connsiteX0" fmla="*/ 0 w 946067"/>
              <a:gd name="connsiteY0" fmla="*/ 388551 h 5580340"/>
              <a:gd name="connsiteX1" fmla="*/ 924560 w 946067"/>
              <a:gd name="connsiteY1" fmla="*/ 5580311 h 5580340"/>
              <a:gd name="connsiteX2" fmla="*/ 619760 w 946067"/>
              <a:gd name="connsiteY2" fmla="*/ 327591 h 5580340"/>
              <a:gd name="connsiteX3" fmla="*/ 254000 w 946067"/>
              <a:gd name="connsiteY3" fmla="*/ 551111 h 5580340"/>
              <a:gd name="connsiteX4" fmla="*/ 518160 w 946067"/>
              <a:gd name="connsiteY4" fmla="*/ 510471 h 558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6067" h="5580340">
                <a:moveTo>
                  <a:pt x="0" y="388551"/>
                </a:moveTo>
                <a:cubicBezTo>
                  <a:pt x="410633" y="2989511"/>
                  <a:pt x="821267" y="5590471"/>
                  <a:pt x="924560" y="5580311"/>
                </a:cubicBezTo>
                <a:cubicBezTo>
                  <a:pt x="1027853" y="5570151"/>
                  <a:pt x="731520" y="1165791"/>
                  <a:pt x="619760" y="327591"/>
                </a:cubicBezTo>
                <a:cubicBezTo>
                  <a:pt x="508000" y="-510609"/>
                  <a:pt x="270933" y="520631"/>
                  <a:pt x="254000" y="551111"/>
                </a:cubicBezTo>
                <a:cubicBezTo>
                  <a:pt x="237067" y="581591"/>
                  <a:pt x="377613" y="546031"/>
                  <a:pt x="518160" y="510471"/>
                </a:cubicBezTo>
              </a:path>
            </a:pathLst>
          </a:custGeom>
          <a:ln w="9525" cap="flat" cmpd="sng" algn="ctr">
            <a:solidFill>
              <a:schemeClr val="accent5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56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C9CA-E4AC-BECC-C371-9C4F7F08F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in Partners (Red flags)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938C0-FF35-63B0-01D8-E5DAA5B673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Unlikely to make a long-term commitment (other relationship)</a:t>
            </a:r>
          </a:p>
          <a:p>
            <a:r>
              <a:rPr lang="en-US" dirty="0"/>
              <a:t>Not consistently available for you to spend time together (travel, lives far away, workaholic)</a:t>
            </a:r>
          </a:p>
          <a:p>
            <a:r>
              <a:rPr lang="en-US" dirty="0"/>
              <a:t>Emotionally unstable (substance use, not present emotionally, inconsistent in his job)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DA2061-A78B-1C3E-C8AE-8CCBEF7C78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Peter Pan (Freedom), come and go, no to settle down, open relationship.</a:t>
            </a:r>
          </a:p>
          <a:p>
            <a:r>
              <a:rPr lang="en-US" dirty="0"/>
              <a:t>Ambivalent partner about you (hold back emotionally, but wants you; hot and cold)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Attractive Why???: Patterns/ Comfortable!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F903FF83-BBFD-0FB2-2164-D52004CD0866}"/>
              </a:ext>
            </a:extLst>
          </p:cNvPr>
          <p:cNvSpPr/>
          <p:nvPr/>
        </p:nvSpPr>
        <p:spPr>
          <a:xfrm flipV="1">
            <a:off x="9834880" y="721994"/>
            <a:ext cx="944880" cy="745172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4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7CD5C-3EB0-1DD6-809B-6CEC9649D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Abandonment Lifetraps in a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F4669-282D-DE27-2DE5-F213FA11EB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Avoids intimate relationships (appropriate partner) fear of losing them or get hurt by being too close.</a:t>
            </a:r>
          </a:p>
          <a:p>
            <a:r>
              <a:rPr lang="en-US" dirty="0"/>
              <a:t>Worry excessively about the death of your partner or absence</a:t>
            </a:r>
          </a:p>
          <a:p>
            <a:r>
              <a:rPr lang="en-US" dirty="0"/>
              <a:t>Overact to minor things they says or do, interpret as signs they about to leave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CFB00-1CE4-F1DE-B54E-03CA039F21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Excessively jealous and possessive</a:t>
            </a:r>
          </a:p>
          <a:p>
            <a:r>
              <a:rPr lang="en-US" dirty="0"/>
              <a:t>Clinginess to your partner, obsessive with keeping them</a:t>
            </a:r>
          </a:p>
          <a:p>
            <a:r>
              <a:rPr lang="en-US" dirty="0"/>
              <a:t>Never fully convinced that they will stay</a:t>
            </a:r>
          </a:p>
          <a:p>
            <a:r>
              <a:rPr lang="en-US" dirty="0"/>
              <a:t>Angry at them of not being loyal or faithful</a:t>
            </a:r>
          </a:p>
          <a:p>
            <a:r>
              <a:rPr lang="en-US" dirty="0"/>
              <a:t>Sometimes detach, leave or withdraw to punish your partner for leaving you alone.</a:t>
            </a:r>
          </a:p>
          <a:p>
            <a:endParaRPr lang="en-US" dirty="0"/>
          </a:p>
        </p:txBody>
      </p:sp>
      <p:sp>
        <p:nvSpPr>
          <p:cNvPr id="5" name="Arrow: Curved Down 4">
            <a:extLst>
              <a:ext uri="{FF2B5EF4-FFF2-40B4-BE49-F238E27FC236}">
                <a16:creationId xmlns:a16="http://schemas.microsoft.com/office/drawing/2014/main" id="{85E181FB-4074-CBE0-BD8B-3979EF6239F4}"/>
              </a:ext>
            </a:extLst>
          </p:cNvPr>
          <p:cNvSpPr/>
          <p:nvPr/>
        </p:nvSpPr>
        <p:spPr>
          <a:xfrm>
            <a:off x="11176000" y="1361440"/>
            <a:ext cx="1016000" cy="3322320"/>
          </a:xfrm>
          <a:prstGeom prst="curved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69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DA312-D75B-BF3D-6674-909429BEB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Mistrust and Abuse Lifetrap </a:t>
            </a:r>
            <a:r>
              <a:rPr lang="en-US" sz="3200" dirty="0"/>
              <a:t>(I can’t Trust You)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ED27A-ED88-3705-6368-84718AA804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expect people to hurt or use me.</a:t>
            </a:r>
          </a:p>
          <a:p>
            <a:r>
              <a:rPr lang="en-US" dirty="0"/>
              <a:t>Throughout my life people close to me have abused me.</a:t>
            </a:r>
          </a:p>
          <a:p>
            <a:r>
              <a:rPr lang="en-US" dirty="0"/>
              <a:t>It is only a matter of time before the people I love will betray me.</a:t>
            </a:r>
          </a:p>
          <a:p>
            <a:r>
              <a:rPr lang="en-US" dirty="0"/>
              <a:t>I have to protect myself and stay on my guard.</a:t>
            </a:r>
          </a:p>
          <a:p>
            <a:r>
              <a:rPr lang="en-US" dirty="0"/>
              <a:t>If I am not careful, people will take advantage of me.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D8AA1-011F-D392-676D-C34DB6F75F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 set up tests for people to see if they are really on my side.</a:t>
            </a:r>
          </a:p>
          <a:p>
            <a:r>
              <a:rPr lang="en-US" dirty="0"/>
              <a:t>I try to hurt people before they hurt me.</a:t>
            </a:r>
          </a:p>
          <a:p>
            <a:r>
              <a:rPr lang="en-US" dirty="0"/>
              <a:t>I am afraid t let people get close to me because I expect them to hurt me.</a:t>
            </a:r>
          </a:p>
          <a:p>
            <a:r>
              <a:rPr lang="en-US" dirty="0"/>
              <a:t>I am angry about what people have done to me</a:t>
            </a:r>
          </a:p>
          <a:p>
            <a:r>
              <a:rPr lang="en-US" dirty="0"/>
              <a:t>I have been physically, verbally, or sexually abused by people I should have been able to trust. </a:t>
            </a:r>
          </a:p>
        </p:txBody>
      </p:sp>
      <p:sp>
        <p:nvSpPr>
          <p:cNvPr id="5" name="Callout: Quad Arrow 4">
            <a:extLst>
              <a:ext uri="{FF2B5EF4-FFF2-40B4-BE49-F238E27FC236}">
                <a16:creationId xmlns:a16="http://schemas.microsoft.com/office/drawing/2014/main" id="{C863C9CD-A73D-4B4E-EFFF-E0469ECD5A75}"/>
              </a:ext>
            </a:extLst>
          </p:cNvPr>
          <p:cNvSpPr/>
          <p:nvPr/>
        </p:nvSpPr>
        <p:spPr>
          <a:xfrm>
            <a:off x="5013960" y="5344160"/>
            <a:ext cx="1437640" cy="1422400"/>
          </a:xfrm>
          <a:prstGeom prst="quad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75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517D9-AEF8-8D1B-44AA-A83FDE8D2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 Signals in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89B87-6C95-EF51-363C-D70CD3E952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Explosive temper that scares you.</a:t>
            </a:r>
          </a:p>
          <a:p>
            <a:r>
              <a:rPr lang="en-US" dirty="0"/>
              <a:t>Loses control when drinking too much</a:t>
            </a:r>
          </a:p>
          <a:p>
            <a:r>
              <a:rPr lang="en-US" dirty="0"/>
              <a:t>Put you down in front of your friends and family.</a:t>
            </a:r>
          </a:p>
          <a:p>
            <a:r>
              <a:rPr lang="en-US" dirty="0"/>
              <a:t>Repeatedly demeans you, criticizes you and makes you feel worthless.</a:t>
            </a:r>
          </a:p>
          <a:p>
            <a:r>
              <a:rPr lang="en-US" dirty="0"/>
              <a:t>No respect for your needs</a:t>
            </a:r>
          </a:p>
          <a:p>
            <a:r>
              <a:rPr lang="en-US" dirty="0"/>
              <a:t>Cheats on you</a:t>
            </a:r>
          </a:p>
          <a:p>
            <a:r>
              <a:rPr lang="en-US" dirty="0"/>
              <a:t>Unreliable and takes advantage of your generosity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B3FE8B-4956-2211-4095-60E3099D1A3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Will do anything, lie or manipulate to get their way</a:t>
            </a:r>
          </a:p>
          <a:p>
            <a:r>
              <a:rPr lang="en-US" dirty="0"/>
              <a:t>Somewhat a con artist in business dealings</a:t>
            </a:r>
          </a:p>
          <a:p>
            <a:r>
              <a:rPr lang="en-US" dirty="0"/>
              <a:t>Sadistic or cruel, seems to get pleasure when other suffer.</a:t>
            </a:r>
          </a:p>
          <a:p>
            <a:r>
              <a:rPr lang="en-US" dirty="0"/>
              <a:t>Hit you or threatens you when they don’t get what they want</a:t>
            </a:r>
          </a:p>
          <a:p>
            <a:r>
              <a:rPr lang="en-US" dirty="0"/>
              <a:t>Forces you to have sex</a:t>
            </a:r>
          </a:p>
          <a:p>
            <a:r>
              <a:rPr lang="en-US" dirty="0"/>
              <a:t>Exploit your weaknesses to their advantage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F70AF957-C18F-BBB5-7BD4-02E0BEBA82B4}"/>
              </a:ext>
            </a:extLst>
          </p:cNvPr>
          <p:cNvSpPr/>
          <p:nvPr/>
        </p:nvSpPr>
        <p:spPr>
          <a:xfrm>
            <a:off x="7386320" y="365125"/>
            <a:ext cx="1889760" cy="1148715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53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E078-5DF5-54F7-5C3B-D544BC73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280" y="273685"/>
            <a:ext cx="10515600" cy="1325563"/>
          </a:xfrm>
        </p:spPr>
        <p:txBody>
          <a:bodyPr/>
          <a:lstStyle/>
          <a:p>
            <a:r>
              <a:rPr lang="en-US" dirty="0"/>
              <a:t>Lifetraps in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26578-6942-591D-4889-65C046605A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Feeling others are taking advantage of you (no proofs)</a:t>
            </a:r>
          </a:p>
          <a:p>
            <a:r>
              <a:rPr lang="en-US" dirty="0"/>
              <a:t>Allow other to mistreat you (fear) because you deserve it</a:t>
            </a:r>
          </a:p>
          <a:p>
            <a:r>
              <a:rPr lang="en-US" dirty="0"/>
              <a:t>Quick to attack others because you expect them to hurt you</a:t>
            </a:r>
          </a:p>
          <a:p>
            <a:r>
              <a:rPr lang="en-US" dirty="0"/>
              <a:t>Hard time enjoying sex (obligation/no pleasure)</a:t>
            </a:r>
          </a:p>
          <a:p>
            <a:r>
              <a:rPr lang="en-US" dirty="0"/>
              <a:t>Reluctant to reveal personal information/ use it against you</a:t>
            </a:r>
          </a:p>
          <a:p>
            <a:r>
              <a:rPr lang="en-US" dirty="0"/>
              <a:t>Reluctant to show your weaknesses/ take advantage of you</a:t>
            </a:r>
          </a:p>
          <a:p>
            <a:r>
              <a:rPr lang="en-US" dirty="0"/>
              <a:t>Sado-masochistic fantasies</a:t>
            </a:r>
          </a:p>
          <a:p>
            <a:r>
              <a:rPr lang="en-US" dirty="0"/>
              <a:t>Avoid other gender because cannot be trusted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Lightning Bolt 4">
            <a:extLst>
              <a:ext uri="{FF2B5EF4-FFF2-40B4-BE49-F238E27FC236}">
                <a16:creationId xmlns:a16="http://schemas.microsoft.com/office/drawing/2014/main" id="{37BBC5A0-1C4A-EE83-964C-57E67E33350C}"/>
              </a:ext>
            </a:extLst>
          </p:cNvPr>
          <p:cNvSpPr/>
          <p:nvPr/>
        </p:nvSpPr>
        <p:spPr>
          <a:xfrm>
            <a:off x="5496560" y="2181225"/>
            <a:ext cx="1818640" cy="2713355"/>
          </a:xfrm>
          <a:prstGeom prst="lightningBol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EF8E3-67AB-0168-76D7-412C87979F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Feel nervous around people (humiliate)</a:t>
            </a:r>
          </a:p>
          <a:p>
            <a:r>
              <a:rPr lang="en-US" dirty="0"/>
              <a:t>Give in too easily to others (fear)</a:t>
            </a:r>
          </a:p>
          <a:p>
            <a:r>
              <a:rPr lang="en-US" dirty="0"/>
              <a:t>Feel other people to enjoy your suffering</a:t>
            </a:r>
          </a:p>
          <a:p>
            <a:r>
              <a:rPr lang="en-US" dirty="0"/>
              <a:t>Definite has a cruel/sadistic side (covert)</a:t>
            </a:r>
          </a:p>
          <a:p>
            <a:r>
              <a:rPr lang="en-US" dirty="0"/>
              <a:t>Allow other to take advantage, better than being alone</a:t>
            </a:r>
          </a:p>
          <a:p>
            <a:r>
              <a:rPr lang="en-US" dirty="0"/>
              <a:t>Others cannot be trusted</a:t>
            </a:r>
          </a:p>
          <a:p>
            <a:r>
              <a:rPr lang="en-US" dirty="0"/>
              <a:t>Do not remember large portions of childhood</a:t>
            </a:r>
          </a:p>
          <a:p>
            <a:r>
              <a:rPr lang="en-US" dirty="0"/>
              <a:t>Others have hidden motive (no proof)</a:t>
            </a:r>
          </a:p>
          <a:p>
            <a:r>
              <a:rPr lang="en-US" dirty="0"/>
              <a:t>Frightened around other, don’t know why</a:t>
            </a:r>
          </a:p>
          <a:p>
            <a:r>
              <a:rPr lang="en-US" dirty="0"/>
              <a:t>Sometimes been abusive/cruel to the closest to you</a:t>
            </a:r>
          </a:p>
          <a:p>
            <a:r>
              <a:rPr lang="en-US" dirty="0"/>
              <a:t>Often feel helpless in relation to others.</a:t>
            </a:r>
          </a:p>
        </p:txBody>
      </p:sp>
    </p:spTree>
    <p:extLst>
      <p:ext uri="{BB962C8B-B14F-4D97-AF65-F5344CB8AC3E}">
        <p14:creationId xmlns:p14="http://schemas.microsoft.com/office/powerpoint/2010/main" val="1083092740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133457</TotalTime>
  <Words>4062</Words>
  <Application>Microsoft Office PowerPoint</Application>
  <PresentationFormat>Widescreen</PresentationFormat>
  <Paragraphs>381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Avenir Next LT Pro</vt:lpstr>
      <vt:lpstr>Calibri</vt:lpstr>
      <vt:lpstr>Tw Cen MT</vt:lpstr>
      <vt:lpstr>ShapesVTI</vt:lpstr>
      <vt:lpstr>LIFETRAPS Pt. 2</vt:lpstr>
      <vt:lpstr>Our Needs (recap)</vt:lpstr>
      <vt:lpstr>Lifetrap: Recap</vt:lpstr>
      <vt:lpstr>Abandonment Lifetrap (Please don’t leave me)</vt:lpstr>
      <vt:lpstr>Danger Signals in Partners (Red flags)</vt:lpstr>
      <vt:lpstr>Abandonment Lifetraps in a Relationship</vt:lpstr>
      <vt:lpstr>The Mistrust and Abuse Lifetrap (I can’t Trust You)</vt:lpstr>
      <vt:lpstr>Danger Signals in Partners</vt:lpstr>
      <vt:lpstr>Lifetraps in Relationship</vt:lpstr>
      <vt:lpstr>The Emotional Deprivation Lifetrap (I’ll never get the love I need)</vt:lpstr>
      <vt:lpstr>Danger Signals in the Early Stages of Dating</vt:lpstr>
      <vt:lpstr>Emotional Deprivation in a Relationship</vt:lpstr>
      <vt:lpstr>The Social Exclusion Lifetrap (I don’t fit in)</vt:lpstr>
      <vt:lpstr>Lifetrap in Work and Love</vt:lpstr>
      <vt:lpstr>The Dependence Lifetrap (I can’t make it on my own)</vt:lpstr>
      <vt:lpstr>Danger Signals in the early stages of Dating</vt:lpstr>
      <vt:lpstr>Dependence Lifetraps</vt:lpstr>
      <vt:lpstr>Signs of Counter-Dependence</vt:lpstr>
      <vt:lpstr>The Vulnerability Lifetrap (Catastrophe is about to strike)</vt:lpstr>
      <vt:lpstr>Danger Signals in Relationship</vt:lpstr>
      <vt:lpstr>Vulnerability Lifetrap</vt:lpstr>
      <vt:lpstr>The Defectiveness Lifetrap (I’m worthless)</vt:lpstr>
      <vt:lpstr>Danger Signals while Dating</vt:lpstr>
      <vt:lpstr>Defectiveness Lifetraps</vt:lpstr>
      <vt:lpstr>The Failure Lifetrap (I feel like such a failure)</vt:lpstr>
      <vt:lpstr>Failure Lifetrap</vt:lpstr>
      <vt:lpstr>Failure Lifetrap in Relationships</vt:lpstr>
      <vt:lpstr>The Subjugation Lifetrap (I always do it your way!)</vt:lpstr>
      <vt:lpstr>Danger Signals in Potential Partners</vt:lpstr>
      <vt:lpstr>Subjugation Lifetrap</vt:lpstr>
      <vt:lpstr>The Unrelenting Standards Lifetrap (It’s never quite good enough)</vt:lpstr>
      <vt:lpstr>Unrelenting Standards Lifetraps</vt:lpstr>
      <vt:lpstr>Unrelenting Standards Lifetrap </vt:lpstr>
      <vt:lpstr>The Entitlement Lifetrap</vt:lpstr>
      <vt:lpstr>Danger Signals in Partners</vt:lpstr>
      <vt:lpstr>Entitlement Lifetrap in Relationships</vt:lpstr>
      <vt:lpstr>A Philosophy of Change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LIFETRAPS Pt. 2</dc:title>
  <dc:creator>Shanorah Alexandre</dc:creator>
  <cp:lastModifiedBy>Shanorah Alexandre</cp:lastModifiedBy>
  <cp:revision>2</cp:revision>
  <dcterms:created xsi:type="dcterms:W3CDTF">2023-04-16T22:06:27Z</dcterms:created>
  <dcterms:modified xsi:type="dcterms:W3CDTF">2023-07-18T14:24:08Z</dcterms:modified>
</cp:coreProperties>
</file>